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123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>
                <a:gd name="T0" fmla="*/ 5154 w 5155"/>
                <a:gd name="T1" fmla="*/ 1769 h 2304"/>
                <a:gd name="T2" fmla="*/ 0 w 5155"/>
                <a:gd name="T3" fmla="*/ 2304 h 2304"/>
                <a:gd name="T4" fmla="*/ 0 w 5155"/>
                <a:gd name="T5" fmla="*/ 1252 h 2304"/>
                <a:gd name="T6" fmla="*/ 5155 w 5155"/>
                <a:gd name="T7" fmla="*/ 0 h 2304"/>
                <a:gd name="T8" fmla="*/ 5155 w 5155"/>
                <a:gd name="T9" fmla="*/ 1416 h 2304"/>
                <a:gd name="T10" fmla="*/ 5154 w 5155"/>
                <a:gd name="T11" fmla="*/ 1769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512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79ADEFB-8320-4622-9858-7939956616F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8576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C635C3-0242-416D-9CDE-40E5F611D1A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568DDC-D467-4170-A5EA-D131211B9A5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980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510E7-12E1-4D6A-A27E-4D263E1C5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673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807D4-B586-4533-ADAA-87065076AF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161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1ADB2-D341-4C42-BE1A-2AB102F745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971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E882B7-FB78-4AFF-A2B0-C15D22358D8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89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684F03-7A37-4E94-8ADD-4A3F1A40BCF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519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9BBB9F-8AC1-430A-8CF3-EB36C802DF4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897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AAC7C2-1F0E-4789-8D9D-CACE852BFD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82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8FD125-0D9E-4395-AF38-34156921DF6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641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9EDA36-8CC4-4B1A-BE13-A572ADC3BD3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708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935D14-7BFB-48E0-AB10-482D8F35F16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033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>
                <a:gd name="T0" fmla="*/ 4800 w 4806"/>
                <a:gd name="T1" fmla="*/ 299 h 665"/>
                <a:gd name="T2" fmla="*/ 0 w 4806"/>
                <a:gd name="T3" fmla="*/ 665 h 665"/>
                <a:gd name="T4" fmla="*/ 0 w 4806"/>
                <a:gd name="T5" fmla="*/ 0 h 665"/>
                <a:gd name="T6" fmla="*/ 4806 w 4806"/>
                <a:gd name="T7" fmla="*/ 1 h 665"/>
                <a:gd name="T8" fmla="*/ 4800 w 4806"/>
                <a:gd name="T9" fmla="*/ 153 h 665"/>
                <a:gd name="T10" fmla="*/ 4800 w 4806"/>
                <a:gd name="T11" fmla="*/ 29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3309E94-945C-4EC1-BCEB-8C3FF7E9336D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87735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3.jpeg"/><Relationship Id="rId7" Type="http://schemas.openxmlformats.org/officeDocument/2006/relationships/image" Target="../media/image1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hyperlink" Target="http://www.exrx.net/Lists/Directory.html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 smtClean="0"/>
              <a:t>Chapter 24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Rehabilitation of Injuries to the Spine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53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76200" y="609600"/>
            <a:ext cx="5029200" cy="4495800"/>
          </a:xfrm>
        </p:spPr>
        <p:txBody>
          <a:bodyPr/>
          <a:lstStyle/>
          <a:p>
            <a:r>
              <a:rPr lang="en-US" sz="2400">
                <a:solidFill>
                  <a:srgbClr val="FFFF00"/>
                </a:solidFill>
                <a:effectLst/>
              </a:rPr>
              <a:t>IT Band Stretch</a:t>
            </a:r>
          </a:p>
          <a:p>
            <a:pPr lvl="1"/>
            <a:r>
              <a:rPr lang="en-US">
                <a:effectLst/>
                <a:sym typeface="Symbol" pitchFamily="18" charset="2"/>
              </a:rPr>
              <a:t> risk IT Band syndrome, common in cyclists &amp; runners moving only on sagital plane </a:t>
            </a:r>
          </a:p>
          <a:p>
            <a:pPr lvl="1"/>
            <a:r>
              <a:rPr lang="en-US">
                <a:effectLst/>
              </a:rPr>
              <a:t>IT Band rubs over lateral condyle of femur creating inflammation</a:t>
            </a:r>
          </a:p>
        </p:txBody>
      </p:sp>
      <p:pic>
        <p:nvPicPr>
          <p:cNvPr id="38917" name="Picture 5" descr="Fig 9-20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04800"/>
            <a:ext cx="2852738" cy="449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86200"/>
            <a:ext cx="2728913" cy="175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876800"/>
            <a:ext cx="4386263" cy="162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811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8229600" cy="4495800"/>
          </a:xfrm>
        </p:spPr>
        <p:txBody>
          <a:bodyPr/>
          <a:lstStyle/>
          <a:p>
            <a:r>
              <a:rPr lang="en-US">
                <a:solidFill>
                  <a:srgbClr val="FFFF00"/>
                </a:solidFill>
                <a:effectLst/>
              </a:rPr>
              <a:t>External Rotation Stretch</a:t>
            </a:r>
          </a:p>
          <a:p>
            <a:pPr lvl="1"/>
            <a:r>
              <a:rPr lang="en-US" sz="2400">
                <a:effectLst/>
              </a:rPr>
              <a:t>to stretch the </a:t>
            </a:r>
            <a:r>
              <a:rPr lang="en-US" sz="2400" u="sng">
                <a:solidFill>
                  <a:srgbClr val="FFFF00"/>
                </a:solidFill>
                <a:effectLst/>
              </a:rPr>
              <a:t>internal rotators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90800"/>
            <a:ext cx="2397125" cy="347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352800"/>
            <a:ext cx="2819400" cy="194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3" name="Picture 7" descr="Fig 9-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31" b="18333"/>
          <a:stretch>
            <a:fillRect/>
          </a:stretch>
        </p:blipFill>
        <p:spPr bwMode="auto">
          <a:xfrm>
            <a:off x="6629400" y="3581400"/>
            <a:ext cx="23622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4" name="Picture 8" descr="Fig 9-23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71"/>
          <a:stretch>
            <a:fillRect/>
          </a:stretch>
        </p:blipFill>
        <p:spPr bwMode="auto">
          <a:xfrm>
            <a:off x="6629400" y="533400"/>
            <a:ext cx="23622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404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5" name="Picture 5" descr="Fig 9-24a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94"/>
          <a:stretch>
            <a:fillRect/>
          </a:stretch>
        </p:blipFill>
        <p:spPr>
          <a:xfrm>
            <a:off x="5743575" y="609600"/>
            <a:ext cx="2486025" cy="2667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28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228600" y="838200"/>
            <a:ext cx="5410200" cy="4495800"/>
          </a:xfrm>
        </p:spPr>
        <p:txBody>
          <a:bodyPr/>
          <a:lstStyle/>
          <a:p>
            <a:r>
              <a:rPr lang="en-US" sz="2400">
                <a:solidFill>
                  <a:srgbClr val="FFFF00"/>
                </a:solidFill>
                <a:effectLst/>
              </a:rPr>
              <a:t>Internal Rotation Stretch</a:t>
            </a:r>
          </a:p>
          <a:p>
            <a:pPr lvl="1"/>
            <a:r>
              <a:rPr lang="en-US">
                <a:effectLst/>
              </a:rPr>
              <a:t>to stretch the </a:t>
            </a:r>
            <a:r>
              <a:rPr lang="en-US" u="sng">
                <a:solidFill>
                  <a:srgbClr val="FFFF00"/>
                </a:solidFill>
                <a:effectLst/>
              </a:rPr>
              <a:t>external rotators</a:t>
            </a:r>
          </a:p>
          <a:p>
            <a:pPr lvl="1"/>
            <a:r>
              <a:rPr lang="en-US">
                <a:solidFill>
                  <a:srgbClr val="FFFF00"/>
                </a:solidFill>
                <a:effectLst/>
              </a:rPr>
              <a:t>piriformis </a:t>
            </a:r>
          </a:p>
          <a:p>
            <a:pPr lvl="2"/>
            <a:r>
              <a:rPr lang="en-US" sz="2400">
                <a:effectLst/>
              </a:rPr>
              <a:t>sciatic nerve runs very close to this muscle</a:t>
            </a:r>
          </a:p>
          <a:p>
            <a:pPr lvl="2"/>
            <a:r>
              <a:rPr lang="en-US" sz="2400">
                <a:effectLst/>
              </a:rPr>
              <a:t>tightness in piriformis may contribute to </a:t>
            </a:r>
            <a:r>
              <a:rPr lang="en-US" sz="2400" u="sng">
                <a:effectLst/>
              </a:rPr>
              <a:t>sciatic pain</a:t>
            </a:r>
          </a:p>
        </p:txBody>
      </p:sp>
      <p:pic>
        <p:nvPicPr>
          <p:cNvPr id="3072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505200"/>
            <a:ext cx="3643313" cy="234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265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28600" y="838200"/>
            <a:ext cx="6019800" cy="4495800"/>
          </a:xfrm>
        </p:spPr>
        <p:txBody>
          <a:bodyPr/>
          <a:lstStyle/>
          <a:p>
            <a:r>
              <a:rPr lang="en-US">
                <a:solidFill>
                  <a:srgbClr val="FFFF00"/>
                </a:solidFill>
                <a:effectLst/>
              </a:rPr>
              <a:t>Lumbar Rotation Stretch</a:t>
            </a:r>
          </a:p>
          <a:p>
            <a:r>
              <a:rPr lang="en-US">
                <a:solidFill>
                  <a:srgbClr val="FFFF00"/>
                </a:solidFill>
                <a:effectLst/>
              </a:rPr>
              <a:t>Lumbar Hyperextension Stretch</a:t>
            </a:r>
          </a:p>
        </p:txBody>
      </p:sp>
      <p:pic>
        <p:nvPicPr>
          <p:cNvPr id="40966" name="Picture 6" descr="Fig 12-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362200"/>
            <a:ext cx="3763963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228600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438400"/>
            <a:ext cx="24130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55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" y="838200"/>
            <a:ext cx="4648200" cy="4495800"/>
          </a:xfrm>
        </p:spPr>
        <p:txBody>
          <a:bodyPr/>
          <a:lstStyle/>
          <a:p>
            <a:r>
              <a:rPr lang="en-US" sz="2400">
                <a:solidFill>
                  <a:srgbClr val="FFFF00"/>
                </a:solidFill>
                <a:effectLst/>
              </a:rPr>
              <a:t>Hip Flexor Stretch</a:t>
            </a:r>
          </a:p>
          <a:p>
            <a:pPr lvl="1"/>
            <a:r>
              <a:rPr lang="en-US">
                <a:effectLst/>
              </a:rPr>
              <a:t>Stretches </a:t>
            </a:r>
            <a:r>
              <a:rPr lang="en-US">
                <a:solidFill>
                  <a:srgbClr val="FFFF00"/>
                </a:solidFill>
                <a:effectLst/>
              </a:rPr>
              <a:t>Iliopsoas</a:t>
            </a:r>
          </a:p>
          <a:p>
            <a:pPr lvl="1"/>
            <a:r>
              <a:rPr lang="en-US">
                <a:effectLst/>
              </a:rPr>
              <a:t>tight hip flexors cause an anterior rotated pelvis</a:t>
            </a:r>
          </a:p>
          <a:p>
            <a:pPr lvl="1"/>
            <a:r>
              <a:rPr lang="en-US">
                <a:effectLst/>
              </a:rPr>
              <a:t>this causes hyperextension of the lumbar spine and can contribute to low back pain </a:t>
            </a:r>
          </a:p>
          <a:p>
            <a:pPr lvl="2"/>
            <a:r>
              <a:rPr lang="en-US" sz="2400">
                <a:effectLst/>
              </a:rPr>
              <a:t>pressure on facet joints</a:t>
            </a:r>
          </a:p>
          <a:p>
            <a:pPr lvl="1">
              <a:buFontTx/>
              <a:buNone/>
            </a:pPr>
            <a:endParaRPr lang="en-US">
              <a:effectLst/>
            </a:endParaRPr>
          </a:p>
          <a:p>
            <a:pPr lvl="1"/>
            <a:endParaRPr lang="en-US">
              <a:effectLst/>
            </a:endParaRPr>
          </a:p>
        </p:txBody>
      </p:sp>
      <p:pic>
        <p:nvPicPr>
          <p:cNvPr id="34823" name="Picture 7" descr="Fig 9-17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33400"/>
            <a:ext cx="215265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5" name="Picture 9" descr="Fig 9-19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33400"/>
            <a:ext cx="20701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8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733800"/>
            <a:ext cx="2286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243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762000"/>
            <a:ext cx="5410200" cy="4495800"/>
          </a:xfrm>
        </p:spPr>
        <p:txBody>
          <a:bodyPr/>
          <a:lstStyle/>
          <a:p>
            <a:r>
              <a:rPr lang="en-US" sz="2400">
                <a:solidFill>
                  <a:srgbClr val="FFFF00"/>
                </a:solidFill>
                <a:effectLst/>
              </a:rPr>
              <a:t>Quadriceps Stretch</a:t>
            </a:r>
          </a:p>
          <a:p>
            <a:pPr lvl="1"/>
            <a:r>
              <a:rPr lang="en-US">
                <a:effectLst/>
              </a:rPr>
              <a:t>keep pelvis posteriorly rotated</a:t>
            </a:r>
          </a:p>
          <a:p>
            <a:pPr lvl="1"/>
            <a:r>
              <a:rPr lang="en-US">
                <a:effectLst/>
                <a:sym typeface="Symbol" pitchFamily="18" charset="2"/>
              </a:rPr>
              <a:t> risk of quadriceps pull</a:t>
            </a:r>
          </a:p>
        </p:txBody>
      </p:sp>
      <p:pic>
        <p:nvPicPr>
          <p:cNvPr id="3380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590800"/>
            <a:ext cx="2032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4" name="Picture 12" descr="Fig 10-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685800"/>
            <a:ext cx="2100263" cy="412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563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675" y="2819400"/>
            <a:ext cx="3489325" cy="203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425" y="4838700"/>
            <a:ext cx="3584575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3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6313"/>
            <a:ext cx="1263650" cy="207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5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1800"/>
            <a:ext cx="4219575" cy="174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7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953000"/>
            <a:ext cx="4386263" cy="162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1" name="Picture 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09600"/>
            <a:ext cx="2728913" cy="175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2" name="Picture 2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590800"/>
            <a:ext cx="1589088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1538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33600"/>
            <a:ext cx="2317750" cy="206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95800"/>
            <a:ext cx="1757363" cy="153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724400"/>
            <a:ext cx="3876675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667000"/>
            <a:ext cx="4219575" cy="174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3868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Abdominal Exercises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Effective sit-ups emphasis lumbar flexion of the abdominal muscles</a:t>
            </a:r>
          </a:p>
          <a:p>
            <a:pPr eaLnBrk="1" hangingPunct="1"/>
            <a:r>
              <a:rPr lang="en-US" smtClean="0"/>
              <a:t>Hip flexor muscles (e.g. iliopsoas) can also perform lumbar flexion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263335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Abdominal Exercises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Flexing the knees neutralizes the hip flexor muscles</a:t>
            </a:r>
          </a:p>
          <a:p>
            <a:pPr eaLnBrk="1" hangingPunct="1"/>
            <a:r>
              <a:rPr lang="en-US" smtClean="0"/>
              <a:t>Stabilizing the feet increases the strength of the hip flexors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pic>
        <p:nvPicPr>
          <p:cNvPr id="5124" name="Picture 4" descr="abdomi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267200"/>
            <a:ext cx="3962400" cy="233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7037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  <a:effectLst/>
              </a:rPr>
              <a:t>Cervical Lateral Flexion with Flexion Stretch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600200"/>
            <a:ext cx="4343400" cy="4495800"/>
          </a:xfrm>
        </p:spPr>
        <p:txBody>
          <a:bodyPr/>
          <a:lstStyle/>
          <a:p>
            <a:r>
              <a:rPr lang="en-US" sz="2400">
                <a:effectLst/>
              </a:rPr>
              <a:t>Seated position</a:t>
            </a:r>
          </a:p>
          <a:p>
            <a:r>
              <a:rPr lang="en-US" sz="2400">
                <a:effectLst/>
              </a:rPr>
              <a:t>1 hand on contralateral upper trapezius</a:t>
            </a:r>
          </a:p>
          <a:p>
            <a:r>
              <a:rPr lang="en-US" sz="2400">
                <a:effectLst/>
              </a:rPr>
              <a:t>1 hand on temporal/occipital lobe</a:t>
            </a:r>
          </a:p>
          <a:p>
            <a:r>
              <a:rPr lang="en-US" sz="2400">
                <a:effectLst/>
              </a:rPr>
              <a:t>Gently apply pressure to laterally flex head &amp; then move into slight flexion</a:t>
            </a:r>
          </a:p>
          <a:p>
            <a:r>
              <a:rPr lang="en-US" sz="2400">
                <a:solidFill>
                  <a:srgbClr val="FFFF00"/>
                </a:solidFill>
                <a:effectLst/>
              </a:rPr>
              <a:t>Contraindication</a:t>
            </a:r>
            <a:r>
              <a:rPr lang="en-US" sz="2400">
                <a:effectLst/>
              </a:rPr>
              <a:t> - cervical disc problems, osteoporosis of cervical spine</a:t>
            </a:r>
          </a:p>
          <a:p>
            <a:endParaRPr lang="en-US" sz="2400">
              <a:effectLst/>
            </a:endParaRPr>
          </a:p>
          <a:p>
            <a:endParaRPr lang="en-US" sz="2400">
              <a:effectLst/>
            </a:endParaRPr>
          </a:p>
          <a:p>
            <a:pPr>
              <a:buFont typeface="Wingdings" pitchFamily="2" charset="2"/>
              <a:buNone/>
            </a:pPr>
            <a:endParaRPr lang="en-US" sz="2400"/>
          </a:p>
        </p:txBody>
      </p:sp>
      <p:pic>
        <p:nvPicPr>
          <p:cNvPr id="19461" name="Picture 5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4" t="8475" r="2245" b="10170"/>
          <a:stretch>
            <a:fillRect/>
          </a:stretch>
        </p:blipFill>
        <p:spPr>
          <a:xfrm>
            <a:off x="5111750" y="1676400"/>
            <a:ext cx="3498850" cy="4419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540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Crunches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534400" cy="32004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Times" charset="0"/>
              <a:buAutoNum type="arabicPeriod"/>
            </a:pPr>
            <a:r>
              <a:rPr lang="en-US" sz="2000" smtClean="0"/>
              <a:t>Flex the knees and hip to 90 degrees</a:t>
            </a:r>
          </a:p>
          <a:p>
            <a:pPr marL="533400" indent="-533400" eaLnBrk="1" hangingPunct="1">
              <a:lnSpc>
                <a:spcPct val="90000"/>
              </a:lnSpc>
              <a:buFont typeface="Times" charset="0"/>
              <a:buAutoNum type="arabicPeriod"/>
            </a:pPr>
            <a:r>
              <a:rPr lang="en-US" sz="2000" smtClean="0"/>
              <a:t>Don’t stabilize the feet</a:t>
            </a:r>
          </a:p>
          <a:p>
            <a:pPr marL="533400" indent="-533400" eaLnBrk="1" hangingPunct="1">
              <a:lnSpc>
                <a:spcPct val="90000"/>
              </a:lnSpc>
              <a:buFont typeface="Times" charset="0"/>
              <a:buAutoNum type="arabicPeriod"/>
            </a:pPr>
            <a:r>
              <a:rPr lang="en-US" sz="2000" smtClean="0"/>
              <a:t>Arms at side; move them closer to the head to increase difficulty</a:t>
            </a:r>
          </a:p>
          <a:p>
            <a:pPr marL="533400" indent="-533400" eaLnBrk="1" hangingPunct="1">
              <a:lnSpc>
                <a:spcPct val="90000"/>
              </a:lnSpc>
              <a:buFont typeface="Times" charset="0"/>
              <a:buAutoNum type="arabicPeriod"/>
            </a:pPr>
            <a:r>
              <a:rPr lang="en-US" sz="2000" smtClean="0"/>
              <a:t>If hands behind head, avoid over cervical flexion</a:t>
            </a:r>
          </a:p>
          <a:p>
            <a:pPr marL="533400" indent="-533400" eaLnBrk="1" hangingPunct="1">
              <a:lnSpc>
                <a:spcPct val="90000"/>
              </a:lnSpc>
              <a:buFont typeface="Times" charset="0"/>
              <a:buAutoNum type="arabicPeriod"/>
            </a:pPr>
            <a:r>
              <a:rPr lang="en-US" sz="2000" smtClean="0"/>
              <a:t>Slowly perform lumbar flexion</a:t>
            </a:r>
          </a:p>
          <a:p>
            <a:pPr marL="533400" indent="-533400" eaLnBrk="1" hangingPunct="1">
              <a:lnSpc>
                <a:spcPct val="90000"/>
              </a:lnSpc>
              <a:buFont typeface="Times" charset="0"/>
              <a:buAutoNum type="arabicPeriod"/>
            </a:pPr>
            <a:r>
              <a:rPr lang="en-US" sz="2000" smtClean="0"/>
              <a:t>Exhale during lumbar flexion</a:t>
            </a:r>
          </a:p>
          <a:p>
            <a:pPr marL="533400" indent="-533400" eaLnBrk="1" hangingPunct="1">
              <a:lnSpc>
                <a:spcPct val="90000"/>
              </a:lnSpc>
              <a:buFont typeface="Times" charset="0"/>
              <a:buAutoNum type="arabicPeriod"/>
            </a:pPr>
            <a:r>
              <a:rPr lang="en-US" sz="2000" smtClean="0"/>
              <a:t>Abdominal muscles active during first half of lumbar flexion</a:t>
            </a:r>
          </a:p>
          <a:p>
            <a:pPr marL="533400" indent="-533400" eaLnBrk="1" hangingPunct="1">
              <a:lnSpc>
                <a:spcPct val="90000"/>
              </a:lnSpc>
              <a:buFont typeface="Times" charset="0"/>
              <a:buAutoNum type="arabicPeriod"/>
            </a:pPr>
            <a:r>
              <a:rPr lang="en-US" sz="2000" smtClean="0"/>
              <a:t>Return until head touches the floor</a:t>
            </a:r>
          </a:p>
          <a:p>
            <a:pPr marL="533400" indent="-533400" eaLnBrk="1" hangingPunct="1">
              <a:lnSpc>
                <a:spcPct val="90000"/>
              </a:lnSpc>
              <a:buFont typeface="Times" charset="0"/>
              <a:buAutoNum type="arabicPeriod"/>
            </a:pPr>
            <a:r>
              <a:rPr lang="en-US" sz="2400" b="1" smtClean="0"/>
              <a:t>Muscles: Upper rectus Abdominis (obliques, hip flexors)</a:t>
            </a:r>
          </a:p>
        </p:txBody>
      </p:sp>
      <p:pic>
        <p:nvPicPr>
          <p:cNvPr id="6148" name="Picture 4" descr="crunches1s.jpg                                                 0003D78FMacintosh HD                   BE0C0C11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800600"/>
            <a:ext cx="218757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crunches1s.jpg                                                 0003D78FMacintosh HD                   BE0C0C11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800600"/>
            <a:ext cx="218757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11486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171" name="Picture 15" descr="crunches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532063"/>
            <a:ext cx="3581400" cy="2468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2" name="AutoShape 11"/>
          <p:cNvSpPr>
            <a:spLocks noChangeArrowheads="1"/>
          </p:cNvSpPr>
          <p:nvPr/>
        </p:nvSpPr>
        <p:spPr bwMode="auto">
          <a:xfrm>
            <a:off x="4495800" y="3581400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173" name="Picture 19" descr="crunches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0200" y="2590800"/>
            <a:ext cx="3124200" cy="2514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935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Leg Pull or Reverse Crunch</a:t>
            </a:r>
          </a:p>
        </p:txBody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8229600" cy="2209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Action?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Lumbar flexion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Muscles: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Lower rectus abdominis, obliques, and hip flexors</a:t>
            </a:r>
          </a:p>
        </p:txBody>
      </p:sp>
      <p:pic>
        <p:nvPicPr>
          <p:cNvPr id="8196" name="Picture 4" descr="legpullin1s.jpg                                                0003D78FMacintosh HD                   BE0C0C11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267200"/>
            <a:ext cx="36576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legpullin2s.jpg                                                0003D78FMacintosh HD                   BE0C0C11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267200"/>
            <a:ext cx="25146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839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387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Leg Raises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1600200"/>
          </a:xfrm>
        </p:spPr>
        <p:txBody>
          <a:bodyPr/>
          <a:lstStyle/>
          <a:p>
            <a:pPr eaLnBrk="1" hangingPunct="1"/>
            <a:r>
              <a:rPr lang="en-US" smtClean="0"/>
              <a:t>Muscles: First, hip flexors then as the hips are raised off the ground, the rectus abdominis is more involved</a:t>
            </a:r>
          </a:p>
        </p:txBody>
      </p:sp>
      <p:pic>
        <p:nvPicPr>
          <p:cNvPr id="9220" name="Picture 4" descr="flatlegraise1s.jpg                                             0003D78FMacintosh HD                   BE0C0C11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10000"/>
            <a:ext cx="3870325" cy="266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flatlegraise2s.jpg                                             0003D78FMacintosh HD                   BE0C0C11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733800"/>
            <a:ext cx="21685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104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imes" charset="0"/>
              </a:rPr>
              <a:t>Abdominal Exercises</a:t>
            </a:r>
          </a:p>
        </p:txBody>
      </p:sp>
      <p:sp>
        <p:nvSpPr>
          <p:cNvPr id="10243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52600"/>
            <a:ext cx="8305800" cy="2133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smtClean="0"/>
              <a:t>Rectus Abdominis and Obliques dynamically contract only if actual waist flexion occurs. 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smtClean="0"/>
              <a:t>With no waist flexion, Rectus Abdominis and External Oblique will only isometrically contract to stabilize the pelvis and waist during hip flexion. 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smtClean="0"/>
              <a:t>It may be necessary to completely flex the hips before waist flexion is possible 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smtClean="0">
                <a:hlinkClick r:id="rId2"/>
              </a:rPr>
              <a:t>ExRx</a:t>
            </a:r>
            <a:endParaRPr lang="en-US" sz="1800" smtClean="0"/>
          </a:p>
        </p:txBody>
      </p:sp>
      <p:pic>
        <p:nvPicPr>
          <p:cNvPr id="10244" name="Picture 15" descr="benchlegpullin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4114800"/>
            <a:ext cx="3048000" cy="2398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5" name="AutoShape 11"/>
          <p:cNvSpPr>
            <a:spLocks noChangeArrowheads="1"/>
          </p:cNvSpPr>
          <p:nvPr/>
        </p:nvSpPr>
        <p:spPr bwMode="auto">
          <a:xfrm>
            <a:off x="4572000" y="5257800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46" name="Picture 18" descr="benchlegpullin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4038600"/>
            <a:ext cx="2151063" cy="2590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0305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Abdominal Exercises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229600" cy="19812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 sz="2800" smtClean="0"/>
              <a:t>Muscles: Obliques (rectus abdominis and hip flexors)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800" smtClean="0"/>
              <a:t>Notice her right external oblique - rotation to the opposite side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800" smtClean="0"/>
              <a:t>Her left internal oblique - rotation to the same side</a:t>
            </a:r>
          </a:p>
          <a:p>
            <a:pPr marL="990600" lvl="1" indent="-533400" eaLnBrk="1" hangingPunct="1">
              <a:lnSpc>
                <a:spcPct val="90000"/>
              </a:lnSpc>
              <a:buClr>
                <a:schemeClr val="hlink"/>
              </a:buClr>
              <a:buFont typeface="Times" charset="0"/>
              <a:buAutoNum type="arabicPeriod"/>
            </a:pPr>
            <a:endParaRPr lang="en-US" sz="2400" smtClean="0"/>
          </a:p>
        </p:txBody>
      </p:sp>
      <p:pic>
        <p:nvPicPr>
          <p:cNvPr id="11268" name="Picture 4" descr="obliquecrunch1s.jpg                                            0003D78FMacintosh HD                   BE0C0C11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343400"/>
            <a:ext cx="2590800" cy="21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obliquecrunch2s.jpg                                            0003D78FMacintosh HD                   BE0C0C11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343400"/>
            <a:ext cx="2286000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54238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2291" name="Picture 15" descr="obliquecrunch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219325"/>
            <a:ext cx="3505200" cy="2957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2" name="AutoShape 11"/>
          <p:cNvSpPr>
            <a:spLocks noChangeArrowheads="1"/>
          </p:cNvSpPr>
          <p:nvPr/>
        </p:nvSpPr>
        <p:spPr bwMode="auto">
          <a:xfrm>
            <a:off x="4343400" y="3581400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293" name="Picture 19" descr="obliquecrunch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2209800"/>
            <a:ext cx="3276600" cy="3082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95608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/>
          <a:lstStyle/>
          <a:p>
            <a:pPr eaLnBrk="1" hangingPunct="1"/>
            <a:r>
              <a:rPr lang="en-US" smtClean="0"/>
              <a:t>Sit-Ups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229600" cy="2133600"/>
          </a:xfrm>
        </p:spPr>
        <p:txBody>
          <a:bodyPr/>
          <a:lstStyle/>
          <a:p>
            <a:pPr eaLnBrk="1" hangingPunct="1"/>
            <a:r>
              <a:rPr lang="en-US" sz="2400" smtClean="0"/>
              <a:t>Muscles: Rectus abdominis (obliques and hip flexors)</a:t>
            </a:r>
          </a:p>
          <a:p>
            <a:pPr eaLnBrk="1" hangingPunct="1"/>
            <a:r>
              <a:rPr lang="en-US" sz="2400" smtClean="0"/>
              <a:t>Note: Flexing or “curling” the lumbar region emphasizes the rectus abdominis</a:t>
            </a:r>
          </a:p>
          <a:p>
            <a:pPr eaLnBrk="1" hangingPunct="1">
              <a:buFont typeface="Wingdings" pitchFamily="2" charset="2"/>
              <a:buNone/>
            </a:pPr>
            <a:endParaRPr lang="en-US" sz="2400" smtClean="0"/>
          </a:p>
        </p:txBody>
      </p:sp>
      <p:pic>
        <p:nvPicPr>
          <p:cNvPr id="13316" name="Picture 4" descr="situp1s.jpg                                                    0003D78FMacintosh HD                   BE0C0C11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81400"/>
            <a:ext cx="28956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6" descr="situp2s.jpg                                                    0003D78FMacintosh HD                   BE0C0C11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581400"/>
            <a:ext cx="1938338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7" descr="rectus-ab-action.jpg                                           0003D78FMacintosh HD                   BE0C0C11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048000"/>
            <a:ext cx="2262188" cy="290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69686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/>
          <a:lstStyle/>
          <a:p>
            <a:pPr eaLnBrk="1" hangingPunct="1"/>
            <a:r>
              <a:rPr lang="en-US" smtClean="0"/>
              <a:t>Incline Sit-ups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1676400"/>
          </a:xfrm>
        </p:spPr>
        <p:txBody>
          <a:bodyPr/>
          <a:lstStyle/>
          <a:p>
            <a:pPr eaLnBrk="1" hangingPunct="1"/>
            <a:r>
              <a:rPr lang="en-US" smtClean="0"/>
              <a:t>Increased resistance</a:t>
            </a:r>
          </a:p>
          <a:p>
            <a:pPr eaLnBrk="1" hangingPunct="1"/>
            <a:endParaRPr lang="en-US" smtClean="0"/>
          </a:p>
        </p:txBody>
      </p:sp>
      <p:pic>
        <p:nvPicPr>
          <p:cNvPr id="14340" name="Picture 4" descr="declinecrunch1s.jpg                                            0003D78FMacintosh HD                   BE0C0C11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667000"/>
            <a:ext cx="289560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declinecrunch2s.jpg                                            0003D78FMacintosh HD                   BE0C0C11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743200"/>
            <a:ext cx="259080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45705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Leg Raise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1600200"/>
          </a:xfrm>
        </p:spPr>
        <p:txBody>
          <a:bodyPr/>
          <a:lstStyle/>
          <a:p>
            <a:pPr eaLnBrk="1" hangingPunct="1"/>
            <a:r>
              <a:rPr lang="en-US" smtClean="0"/>
              <a:t>Muscles: First, hip flexors. As the upper leg passes horizontal, rectus abdominis becomes more involved</a:t>
            </a:r>
          </a:p>
        </p:txBody>
      </p:sp>
      <p:pic>
        <p:nvPicPr>
          <p:cNvPr id="15364" name="Picture 4" descr="hanglegraise1s.jpg                                             0003D78FMacintosh HD                   BE0C0C11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657600"/>
            <a:ext cx="170021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hanglegraise2s.jpg                                             0003D78FMacintosh HD                   BE0C0C11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657600"/>
            <a:ext cx="1700213" cy="274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 descr="kneeraisefronts.jpg                                            0003D78FMacintosh HD                   BE0C0C11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57600"/>
            <a:ext cx="18256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 descr="kneeraisefront2s.jpg                                           0003D78FMacintosh HD                   BE0C0C11: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657600"/>
            <a:ext cx="182403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0423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>
                <a:solidFill>
                  <a:srgbClr val="FFFF00"/>
                </a:solidFill>
                <a:effectLst/>
              </a:rPr>
              <a:t>Cervical Rotation Stretch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600200"/>
            <a:ext cx="4343400" cy="4495800"/>
          </a:xfrm>
        </p:spPr>
        <p:txBody>
          <a:bodyPr/>
          <a:lstStyle/>
          <a:p>
            <a:r>
              <a:rPr lang="en-US"/>
              <a:t>Seated position</a:t>
            </a:r>
          </a:p>
          <a:p>
            <a:r>
              <a:rPr lang="en-US"/>
              <a:t>1 hand on contralateral upper trapezius</a:t>
            </a:r>
          </a:p>
          <a:p>
            <a:r>
              <a:rPr lang="en-US"/>
              <a:t>1 hand on mandible</a:t>
            </a:r>
          </a:p>
          <a:p>
            <a:r>
              <a:rPr lang="en-US"/>
              <a:t>Gently apply pressure to rotate head </a:t>
            </a:r>
          </a:p>
          <a:p>
            <a:pPr>
              <a:buFont typeface="Wingdings" pitchFamily="2" charset="2"/>
              <a:buNone/>
            </a:pPr>
            <a:endParaRPr lang="en-US"/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057400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67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Side Bends</a:t>
            </a:r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971800"/>
            <a:ext cx="8229600" cy="3048000"/>
          </a:xfrm>
        </p:spPr>
        <p:txBody>
          <a:bodyPr/>
          <a:lstStyle/>
          <a:p>
            <a:pPr eaLnBrk="1" hangingPunct="1"/>
            <a:r>
              <a:rPr lang="en-US" sz="2800" smtClean="0"/>
              <a:t>Action?</a:t>
            </a:r>
          </a:p>
          <a:p>
            <a:pPr eaLnBrk="1" hangingPunct="1"/>
            <a:r>
              <a:rPr lang="en-US" sz="2800" smtClean="0"/>
              <a:t>Lateral Flexion</a:t>
            </a:r>
          </a:p>
          <a:p>
            <a:pPr eaLnBrk="1" hangingPunct="1"/>
            <a:r>
              <a:rPr lang="en-US" sz="2800" smtClean="0"/>
              <a:t>Muscles:</a:t>
            </a:r>
          </a:p>
          <a:p>
            <a:pPr eaLnBrk="1" hangingPunct="1"/>
            <a:r>
              <a:rPr lang="en-US" sz="2800" smtClean="0"/>
              <a:t>Quadratus Lumborum, Rectus Abdominis, and Obliques</a:t>
            </a:r>
          </a:p>
          <a:p>
            <a:pPr eaLnBrk="1" hangingPunct="1"/>
            <a:endParaRPr lang="en-US" sz="2800" smtClean="0"/>
          </a:p>
        </p:txBody>
      </p:sp>
      <p:pic>
        <p:nvPicPr>
          <p:cNvPr id="16388" name="Picture 4" descr="dbsidebend2s.jpg                                               0003D78FMacintosh HD                   BE0C0C11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85800"/>
            <a:ext cx="16827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dbsidebend1s.jpg                                               0003D78FMacintosh HD                   BE0C0C11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685800"/>
            <a:ext cx="14890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634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3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7411" name="AutoShape 11"/>
          <p:cNvSpPr>
            <a:spLocks noChangeArrowheads="1"/>
          </p:cNvSpPr>
          <p:nvPr/>
        </p:nvSpPr>
        <p:spPr bwMode="auto">
          <a:xfrm>
            <a:off x="4495800" y="3581400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412" name="Picture 20" descr="barbellsidebend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09800"/>
            <a:ext cx="2857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22" descr="barbellsidebend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0" y="2209800"/>
            <a:ext cx="2524125" cy="381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07966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1447800"/>
          </a:xfrm>
        </p:spPr>
        <p:txBody>
          <a:bodyPr/>
          <a:lstStyle/>
          <a:p>
            <a:pPr marL="0" indent="0"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Transverse </a:t>
            </a:r>
            <a:r>
              <a:rPr lang="en-US" dirty="0" err="1" smtClean="0"/>
              <a:t>abdominis</a:t>
            </a:r>
            <a:endParaRPr lang="en-US" dirty="0" smtClean="0"/>
          </a:p>
        </p:txBody>
      </p:sp>
      <p:pic>
        <p:nvPicPr>
          <p:cNvPr id="18436" name="Picture 4" descr="stomachvac1s.jpg                                               0003D78FMacintosh HD                   BE0C0C11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505200"/>
            <a:ext cx="239236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 descr="stomachvac2s.jpg                                               0003D78FMacintosh HD                   BE0C0C11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05200"/>
            <a:ext cx="2420938" cy="297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07700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9459" name="Picture 15" descr="goodmorning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1200" y="2133600"/>
            <a:ext cx="1104900" cy="381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60" name="AutoShape 11"/>
          <p:cNvSpPr>
            <a:spLocks noChangeArrowheads="1"/>
          </p:cNvSpPr>
          <p:nvPr/>
        </p:nvSpPr>
        <p:spPr bwMode="auto">
          <a:xfrm>
            <a:off x="4648200" y="3657600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461" name="Picture 19" descr="goodmorning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2133600"/>
            <a:ext cx="2314575" cy="381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66812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[FIGURE 2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8600"/>
            <a:ext cx="3489325" cy="64770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3" name="Line 3"/>
          <p:cNvSpPr>
            <a:spLocks noChangeShapeType="1"/>
          </p:cNvSpPr>
          <p:nvPr/>
        </p:nvSpPr>
        <p:spPr bwMode="auto">
          <a:xfrm flipH="1">
            <a:off x="5181600" y="609600"/>
            <a:ext cx="457200" cy="4572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 flipH="1">
            <a:off x="5562600" y="3048000"/>
            <a:ext cx="533400" cy="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 flipH="1">
            <a:off x="4953000" y="5181600"/>
            <a:ext cx="0" cy="3810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9237663" y="51736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3736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imes" charset="0"/>
              </a:rPr>
              <a:t>Abdominal Exercises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52600"/>
            <a:ext cx="8153400" cy="838200"/>
          </a:xfrm>
        </p:spPr>
        <p:txBody>
          <a:bodyPr/>
          <a:lstStyle/>
          <a:p>
            <a:pPr eaLnBrk="1" hangingPunct="1"/>
            <a:r>
              <a:rPr lang="en-US" sz="2800" smtClean="0"/>
              <a:t>No one type of abdominal exercise is best.</a:t>
            </a:r>
          </a:p>
        </p:txBody>
      </p:sp>
      <p:pic>
        <p:nvPicPr>
          <p:cNvPr id="21508" name="Picture 8" descr="ServeImage.gif                                                 0003D78FMacintosh HD                   BE0C0C11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438400"/>
            <a:ext cx="4756150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1395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effectLst/>
              </a:rPr>
              <a:t>Lower Extremity Assisted Stretching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Make sure client is warmed up, not wearing restrictive clothing, you are aware of any medical contraindications to stretches, have subject lie prone</a:t>
            </a:r>
          </a:p>
          <a:p>
            <a:r>
              <a:rPr lang="en-US"/>
              <a:t>Make sure client feels comfortable with hands on stretching </a:t>
            </a:r>
          </a:p>
        </p:txBody>
      </p:sp>
    </p:spTree>
    <p:extLst>
      <p:ext uri="{BB962C8B-B14F-4D97-AF65-F5344CB8AC3E}">
        <p14:creationId xmlns:p14="http://schemas.microsoft.com/office/powerpoint/2010/main" val="248990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effectLst/>
              </a:rPr>
              <a:t>Sequence of </a:t>
            </a:r>
            <a:br>
              <a:rPr lang="en-US" sz="4000">
                <a:effectLst/>
              </a:rPr>
            </a:br>
            <a:r>
              <a:rPr lang="en-US" sz="4000">
                <a:effectLst/>
              </a:rPr>
              <a:t>Lower Extremity Stretching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AutoNum type="arabicPeriod"/>
            </a:pPr>
            <a:r>
              <a:rPr lang="en-US" sz="2400">
                <a:effectLst/>
              </a:rPr>
              <a:t>Single Knee to Chest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z="2400">
                <a:effectLst/>
              </a:rPr>
              <a:t>Straight Leg Raise</a:t>
            </a:r>
          </a:p>
          <a:p>
            <a:pPr marL="990600" lvl="1" indent="-533400">
              <a:buFont typeface="Wingdings" pitchFamily="2" charset="2"/>
              <a:buAutoNum type="alphaLcPeriod"/>
            </a:pPr>
            <a:r>
              <a:rPr lang="en-US">
                <a:effectLst/>
              </a:rPr>
              <a:t>knee slightly flexed</a:t>
            </a:r>
          </a:p>
          <a:p>
            <a:pPr marL="990600" lvl="1" indent="-533400">
              <a:buFont typeface="Wingdings" pitchFamily="2" charset="2"/>
              <a:buAutoNum type="alphaLcPeriod"/>
            </a:pPr>
            <a:r>
              <a:rPr lang="en-US">
                <a:effectLst/>
              </a:rPr>
              <a:t>knee extended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z="2400">
                <a:effectLst/>
              </a:rPr>
              <a:t>Gastrocnemius Stretch – knee extended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z="2400">
                <a:effectLst/>
              </a:rPr>
              <a:t>Soleus Stretch – knee slightly flexed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z="2400">
                <a:effectLst/>
              </a:rPr>
              <a:t>Adductor Stretch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57200" indent="-457200">
              <a:buFont typeface="Wingdings" pitchFamily="2" charset="2"/>
              <a:buAutoNum type="arabicPeriod" startAt="6"/>
            </a:pPr>
            <a:r>
              <a:rPr lang="en-US" sz="2400">
                <a:effectLst/>
              </a:rPr>
              <a:t>IT Band Stretch</a:t>
            </a:r>
          </a:p>
          <a:p>
            <a:pPr marL="457200" indent="-457200">
              <a:buFont typeface="Wingdings" pitchFamily="2" charset="2"/>
              <a:buAutoNum type="arabicPeriod" startAt="6"/>
            </a:pPr>
            <a:r>
              <a:rPr lang="en-US" sz="2400">
                <a:effectLst/>
              </a:rPr>
              <a:t>External Rotation</a:t>
            </a:r>
          </a:p>
          <a:p>
            <a:pPr marL="457200" indent="-457200">
              <a:buFont typeface="Wingdings" pitchFamily="2" charset="2"/>
              <a:buAutoNum type="arabicPeriod" startAt="6"/>
            </a:pPr>
            <a:r>
              <a:rPr lang="en-US" sz="2400">
                <a:effectLst/>
              </a:rPr>
              <a:t>Internal Rotation</a:t>
            </a:r>
          </a:p>
          <a:p>
            <a:pPr marL="457200" indent="-457200">
              <a:buFont typeface="Wingdings" pitchFamily="2" charset="2"/>
              <a:buAutoNum type="arabicPeriod" startAt="6"/>
            </a:pPr>
            <a:r>
              <a:rPr lang="en-US" sz="2400">
                <a:effectLst/>
              </a:rPr>
              <a:t>Low Back Stretch</a:t>
            </a:r>
          </a:p>
          <a:p>
            <a:pPr marL="457200" indent="-457200">
              <a:buFont typeface="Wingdings" pitchFamily="2" charset="2"/>
              <a:buAutoNum type="arabicPeriod" startAt="6"/>
            </a:pPr>
            <a:r>
              <a:rPr lang="en-US" sz="2400">
                <a:effectLst/>
              </a:rPr>
              <a:t>Hip Flexor Stretch</a:t>
            </a:r>
          </a:p>
          <a:p>
            <a:pPr marL="457200" indent="-457200">
              <a:buFont typeface="Wingdings" pitchFamily="2" charset="2"/>
              <a:buAutoNum type="arabicPeriod" startAt="6"/>
            </a:pPr>
            <a:r>
              <a:rPr lang="en-US" sz="2400">
                <a:effectLst/>
              </a:rPr>
              <a:t>Quadriceps Stretch</a:t>
            </a:r>
          </a:p>
          <a:p>
            <a:pPr marL="457200" indent="-457200">
              <a:buFont typeface="Wingdings" pitchFamily="2" charset="2"/>
              <a:buAutoNum type="arabicPeriod" startAt="6"/>
            </a:pPr>
            <a:endParaRPr lang="en-US" sz="240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0605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4343400" cy="5181600"/>
          </a:xfrm>
        </p:spPr>
        <p:txBody>
          <a:bodyPr/>
          <a:lstStyle/>
          <a:p>
            <a:r>
              <a:rPr lang="en-US">
                <a:solidFill>
                  <a:srgbClr val="FFFF00"/>
                </a:solidFill>
                <a:effectLst/>
              </a:rPr>
              <a:t>Single Knee to Chest</a:t>
            </a:r>
          </a:p>
          <a:p>
            <a:pPr lvl="1"/>
            <a:r>
              <a:rPr lang="en-US">
                <a:effectLst/>
              </a:rPr>
              <a:t>stretches adductor, gluteus maximus, lumbar spine</a:t>
            </a:r>
          </a:p>
        </p:txBody>
      </p:sp>
      <p:pic>
        <p:nvPicPr>
          <p:cNvPr id="35844" name="Picture 4" descr="Fig 9-2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638" y="228600"/>
            <a:ext cx="1965325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5" name="Picture 5" descr="Fig 9-30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213" y="3352800"/>
            <a:ext cx="19812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6" name="Picture 6" descr="Fig 9-2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886"/>
          <a:stretch>
            <a:fillRect/>
          </a:stretch>
        </p:blipFill>
        <p:spPr bwMode="auto">
          <a:xfrm>
            <a:off x="6934200" y="228600"/>
            <a:ext cx="1951038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733800"/>
            <a:ext cx="36576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77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76200" y="609600"/>
            <a:ext cx="5029200" cy="4495800"/>
          </a:xfrm>
        </p:spPr>
        <p:txBody>
          <a:bodyPr/>
          <a:lstStyle/>
          <a:p>
            <a:r>
              <a:rPr lang="en-US" sz="2400">
                <a:solidFill>
                  <a:srgbClr val="FFFF00"/>
                </a:solidFill>
                <a:effectLst/>
              </a:rPr>
              <a:t>Straight Leg Raise</a:t>
            </a:r>
          </a:p>
          <a:p>
            <a:pPr lvl="1"/>
            <a:r>
              <a:rPr lang="en-US">
                <a:effectLst/>
              </a:rPr>
              <a:t>stretches hamstrings</a:t>
            </a:r>
          </a:p>
          <a:p>
            <a:pPr lvl="1"/>
            <a:r>
              <a:rPr lang="en-US">
                <a:effectLst/>
              </a:rPr>
              <a:t>tight hamstrings posteriorly rotate pelvis causing straightening of lumbar spine</a:t>
            </a:r>
          </a:p>
          <a:p>
            <a:pPr lvl="1"/>
            <a:r>
              <a:rPr lang="en-US">
                <a:effectLst/>
              </a:rPr>
              <a:t>this </a:t>
            </a:r>
            <a:r>
              <a:rPr lang="en-US">
                <a:effectLst/>
                <a:sym typeface="Symbol" pitchFamily="18" charset="2"/>
              </a:rPr>
              <a:t> stress on discs contributing to low back pain</a:t>
            </a:r>
          </a:p>
          <a:p>
            <a:pPr lvl="1"/>
            <a:r>
              <a:rPr lang="en-US">
                <a:effectLst/>
                <a:sym typeface="Symbol" pitchFamily="18" charset="2"/>
              </a:rPr>
              <a:t>tight hamstrings </a:t>
            </a:r>
          </a:p>
          <a:p>
            <a:pPr lvl="1"/>
            <a:endParaRPr lang="en-US" sz="2800">
              <a:effectLst/>
            </a:endParaRPr>
          </a:p>
        </p:txBody>
      </p:sp>
      <p:pic>
        <p:nvPicPr>
          <p:cNvPr id="32775" name="Picture 7" descr="Fig 9-27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28600"/>
            <a:ext cx="2619375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6" name="Picture 8" descr="Fig 9-26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505200"/>
            <a:ext cx="2281238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7" name="Picture 9" descr="Fig 9-25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505200"/>
            <a:ext cx="26289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4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038600"/>
            <a:ext cx="2857500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3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28600" y="381000"/>
            <a:ext cx="4343400" cy="4495800"/>
          </a:xfrm>
        </p:spPr>
        <p:txBody>
          <a:bodyPr/>
          <a:lstStyle/>
          <a:p>
            <a:r>
              <a:rPr lang="en-US">
                <a:solidFill>
                  <a:srgbClr val="FFFF00"/>
                </a:solidFill>
                <a:effectLst/>
                <a:sym typeface="Symbol" pitchFamily="18" charset="2"/>
              </a:rPr>
              <a:t>Gastrocnemuius Stretch</a:t>
            </a:r>
          </a:p>
          <a:p>
            <a:pPr lvl="1"/>
            <a:r>
              <a:rPr lang="en-US">
                <a:effectLst/>
                <a:sym typeface="Symbol" pitchFamily="18" charset="2"/>
              </a:rPr>
              <a:t>knees in extension</a:t>
            </a:r>
          </a:p>
          <a:p>
            <a:r>
              <a:rPr lang="en-US">
                <a:solidFill>
                  <a:srgbClr val="FFFF00"/>
                </a:solidFill>
                <a:effectLst/>
                <a:sym typeface="Symbol" pitchFamily="18" charset="2"/>
              </a:rPr>
              <a:t>Soleus Stretch</a:t>
            </a:r>
          </a:p>
          <a:p>
            <a:pPr lvl="1"/>
            <a:r>
              <a:rPr lang="en-US">
                <a:effectLst/>
                <a:sym typeface="Symbol" pitchFamily="18" charset="2"/>
              </a:rPr>
              <a:t>knees slightly flexed</a:t>
            </a:r>
          </a:p>
          <a:p>
            <a:pPr lvl="1"/>
            <a:endParaRPr lang="en-US">
              <a:effectLst/>
              <a:sym typeface="Symbol" pitchFamily="18" charset="2"/>
            </a:endParaRPr>
          </a:p>
          <a:p>
            <a:pPr lvl="1"/>
            <a:endParaRPr lang="en-US">
              <a:effectLst/>
            </a:endParaRPr>
          </a:p>
        </p:txBody>
      </p:sp>
      <p:pic>
        <p:nvPicPr>
          <p:cNvPr id="3687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71800"/>
            <a:ext cx="4324350" cy="286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4" name="Picture 10" descr="Fig 11-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67" r="10515"/>
          <a:stretch>
            <a:fillRect/>
          </a:stretch>
        </p:blipFill>
        <p:spPr bwMode="auto">
          <a:xfrm>
            <a:off x="7086600" y="0"/>
            <a:ext cx="19050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5" name="Picture 11" descr="Fig 11-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40"/>
          <a:stretch>
            <a:fillRect/>
          </a:stretch>
        </p:blipFill>
        <p:spPr bwMode="auto">
          <a:xfrm>
            <a:off x="4876800" y="0"/>
            <a:ext cx="22098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95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76200" y="609600"/>
            <a:ext cx="5029200" cy="4495800"/>
          </a:xfrm>
        </p:spPr>
        <p:txBody>
          <a:bodyPr/>
          <a:lstStyle/>
          <a:p>
            <a:r>
              <a:rPr lang="en-US" sz="2400">
                <a:solidFill>
                  <a:srgbClr val="FFFF00"/>
                </a:solidFill>
                <a:effectLst/>
              </a:rPr>
              <a:t>Adductor Stretch</a:t>
            </a:r>
          </a:p>
          <a:p>
            <a:pPr lvl="1"/>
            <a:r>
              <a:rPr lang="en-US">
                <a:effectLst/>
                <a:sym typeface="Symbol" pitchFamily="18" charset="2"/>
              </a:rPr>
              <a:t> risk of groin pulls </a:t>
            </a:r>
          </a:p>
          <a:p>
            <a:pPr lvl="1"/>
            <a:endParaRPr lang="en-US" sz="2800">
              <a:effectLst/>
            </a:endParaRPr>
          </a:p>
        </p:txBody>
      </p:sp>
      <p:pic>
        <p:nvPicPr>
          <p:cNvPr id="3789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81"/>
          <a:stretch>
            <a:fillRect/>
          </a:stretch>
        </p:blipFill>
        <p:spPr bwMode="auto">
          <a:xfrm>
            <a:off x="457200" y="3086100"/>
            <a:ext cx="46863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7" name="Picture 9" descr="Fig 9-30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1000"/>
            <a:ext cx="3359150" cy="516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77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t">
  <a:themeElements>
    <a:clrScheme name="Slit 4">
      <a:dk1>
        <a:srgbClr val="3A7400"/>
      </a:dk1>
      <a:lt1>
        <a:srgbClr val="FFFFFF"/>
      </a:lt1>
      <a:dk2>
        <a:srgbClr val="2E5C00"/>
      </a:dk2>
      <a:lt2>
        <a:srgbClr val="FFFFFF"/>
      </a:lt2>
      <a:accent1>
        <a:srgbClr val="79CA02"/>
      </a:accent1>
      <a:accent2>
        <a:srgbClr val="008080"/>
      </a:accent2>
      <a:accent3>
        <a:srgbClr val="ADB5AA"/>
      </a:accent3>
      <a:accent4>
        <a:srgbClr val="DADADA"/>
      </a:accent4>
      <a:accent5>
        <a:srgbClr val="BEE1AA"/>
      </a:accent5>
      <a:accent6>
        <a:srgbClr val="007373"/>
      </a:accent6>
      <a:hlink>
        <a:srgbClr val="A8DE0E"/>
      </a:hlink>
      <a:folHlink>
        <a:srgbClr val="00CC66"/>
      </a:folHlink>
    </a:clrScheme>
    <a:fontScheme name="Sli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641</Words>
  <Application>Microsoft Office PowerPoint</Application>
  <PresentationFormat>On-screen Show (4:3)</PresentationFormat>
  <Paragraphs>112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Slit</vt:lpstr>
      <vt:lpstr>Rehabilitation of Injuries to the Spine</vt:lpstr>
      <vt:lpstr>Cervical Lateral Flexion with Flexion Stretch</vt:lpstr>
      <vt:lpstr>Cervical Rotation Stretch</vt:lpstr>
      <vt:lpstr>Lower Extremity Assisted Stretching</vt:lpstr>
      <vt:lpstr>Sequence of  Lower Extremity Stretching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Abdominal Exercises</vt:lpstr>
      <vt:lpstr>Abdominal Exercises</vt:lpstr>
      <vt:lpstr>Crunches</vt:lpstr>
      <vt:lpstr>PowerPoint Presentation</vt:lpstr>
      <vt:lpstr>Leg Pull or Reverse Crunch</vt:lpstr>
      <vt:lpstr>Leg Raises</vt:lpstr>
      <vt:lpstr>Abdominal Exercises</vt:lpstr>
      <vt:lpstr>Abdominal Exercises</vt:lpstr>
      <vt:lpstr>PowerPoint Presentation</vt:lpstr>
      <vt:lpstr>Sit-Ups</vt:lpstr>
      <vt:lpstr>Incline Sit-ups</vt:lpstr>
      <vt:lpstr>Leg Raise</vt:lpstr>
      <vt:lpstr>Side Bends</vt:lpstr>
      <vt:lpstr>PowerPoint Presentation</vt:lpstr>
      <vt:lpstr>PowerPoint Presentation</vt:lpstr>
      <vt:lpstr>PowerPoint Presentation</vt:lpstr>
      <vt:lpstr>PowerPoint Presentation</vt:lpstr>
      <vt:lpstr>Abdominal Exercises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Rehabilitation of Injuries to the Spine</dc:title>
  <dc:creator>Owner</dc:creator>
  <cp:lastModifiedBy>Owner</cp:lastModifiedBy>
  <cp:revision>3</cp:revision>
  <dcterms:created xsi:type="dcterms:W3CDTF">2011-12-17T22:00:22Z</dcterms:created>
  <dcterms:modified xsi:type="dcterms:W3CDTF">2011-12-19T21:14:51Z</dcterms:modified>
</cp:coreProperties>
</file>