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6109-AD02-42F9-BEBE-354409F58D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5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5833-0781-481D-8101-17A58D4B0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2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6D5A-F3FA-471F-AD9A-AA95F7BC37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6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681F-EA82-4DEE-B094-DE49F8991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23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10E1-82CC-4FEB-ABA0-008C894547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8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87C8-7208-49C3-BB79-A84EE50C10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0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8B90-B705-4EFC-8A29-07B321F87F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8ABC-24D8-4A91-934F-0D4B4C364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6A9F-393B-4DF2-A9AB-7B00E159F0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2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A463-1F9D-410B-8316-24B5F2374E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DC84-8380-4925-85D8-266E8A5FA7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3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9C4F-FA79-46B7-A9BA-E4D918EEE3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3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C88B-1C0B-4FF2-AC12-58CDB004B5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9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D41F7-30E3-4893-80D5-894ECB9E56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192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Rehabilitation of Ankle &amp; Foot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1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57150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accent2"/>
                </a:solidFill>
                <a:cs typeface="Arial" charset="0"/>
              </a:rPr>
              <a:t>Training for Return to Activity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When walking a specified distance is no longer limited by pain, the patient may progress to a regimen of 50 percent walking and 50 percent jogging. </a:t>
            </a:r>
          </a:p>
          <a:p>
            <a:pPr algn="l">
              <a:buFontTx/>
              <a:buChar char="•"/>
            </a:pPr>
            <a:endParaRPr lang="en-US" sz="2000">
              <a:latin typeface="Arial" charset="0"/>
              <a:cs typeface="Arial" charset="0"/>
            </a:endParaRPr>
          </a:p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When this can be done without pain, jogging eventually progresses to forward, backward and pattern running. Circles and figure-eights are commonly employed for pattern running. </a:t>
            </a:r>
          </a:p>
          <a:p>
            <a:pPr algn="l">
              <a:buFontTx/>
              <a:buChar char="•"/>
            </a:pPr>
            <a:endParaRPr lang="en-US" sz="2000">
              <a:latin typeface="Arial" charset="0"/>
              <a:cs typeface="Arial" charset="0"/>
            </a:endParaRPr>
          </a:p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Although these routines are time-consuming, they represent the final phase and are essential for the recovery of ankle stability. </a:t>
            </a:r>
          </a:p>
          <a:p>
            <a:pPr algn="l">
              <a:buFontTx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7203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1"/>
                </a:solidFill>
                <a:cs typeface="Arial" charset="0"/>
              </a:rPr>
              <a:t>Functional Rehabilitation </a:t>
            </a:r>
            <a:br>
              <a:rPr lang="en-US" sz="2800">
                <a:solidFill>
                  <a:schemeClr val="tx1"/>
                </a:solidFill>
                <a:cs typeface="Arial" charset="0"/>
              </a:rPr>
            </a:br>
            <a:endParaRPr lang="en-US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7724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lnSpc>
                <a:spcPct val="90000"/>
              </a:lnSpc>
              <a:buFontTx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Prolonged immobilization of ankle sprains is a common treatment error. Functional stress stimulates the incorporation of stronger replacement collagen.</a:t>
            </a:r>
          </a:p>
          <a:p>
            <a:pPr marL="457200" indent="-457200" algn="l">
              <a:lnSpc>
                <a:spcPct val="90000"/>
              </a:lnSpc>
              <a:buFontTx/>
              <a:buChar char="•"/>
            </a:pPr>
            <a:endParaRPr lang="en-US" sz="2000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000" b="1" dirty="0">
                <a:latin typeface="Arial" charset="0"/>
                <a:cs typeface="Arial" charset="0"/>
              </a:rPr>
              <a:t>The four components of rehabilitation are</a:t>
            </a:r>
            <a:r>
              <a:rPr lang="en-US" sz="2000" b="1" dirty="0" smtClean="0">
                <a:latin typeface="Arial" charset="0"/>
                <a:cs typeface="Arial" charset="0"/>
              </a:rPr>
              <a:t>:</a:t>
            </a:r>
            <a:endParaRPr lang="en-US" sz="2000" dirty="0">
              <a:latin typeface="Arial" charset="0"/>
              <a:cs typeface="Arial" charset="0"/>
            </a:endParaRP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Arial" charset="0"/>
                <a:cs typeface="Arial" charset="0"/>
              </a:rPr>
              <a:t>Range-of-motion rehabilitation 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Arial" charset="0"/>
                <a:cs typeface="Arial" charset="0"/>
              </a:rPr>
              <a:t>Progressive muscle-strengthening exercises 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Arial" charset="0"/>
                <a:cs typeface="Arial" charset="0"/>
              </a:rPr>
              <a:t>Proprioceptive training 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Arial" charset="0"/>
                <a:cs typeface="Arial" charset="0"/>
              </a:rPr>
              <a:t>Activity-specific training 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780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68580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1"/>
                </a:solidFill>
                <a:cs typeface="Arial" charset="0"/>
              </a:rPr>
              <a:t>Range of Motion</a:t>
            </a:r>
            <a:r>
              <a:rPr lang="en-US" sz="280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Achilles tendon stretch</a:t>
            </a:r>
            <a:r>
              <a:rPr lang="en-US" sz="2000">
                <a:latin typeface="Arial" charset="0"/>
                <a:cs typeface="Arial" charset="0"/>
              </a:rPr>
              <a:t>, nonweight-bearing. Use a towel to pull foot toward face. Pain-free stretch for 15 to 30 seconds; perform five repetitions; repeat three to five times a day. Maintain extremity in a nongravity position with compression.</a:t>
            </a:r>
          </a:p>
          <a:p>
            <a:pPr algn="l"/>
            <a:endParaRPr lang="en-US" sz="2000">
              <a:latin typeface="Arial" charset="0"/>
              <a:cs typeface="Arial" charset="0"/>
            </a:endParaRPr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Achilles tendon stretch</a:t>
            </a:r>
            <a:r>
              <a:rPr lang="en-US" sz="2000">
                <a:latin typeface="Arial" charset="0"/>
                <a:cs typeface="Arial" charset="0"/>
              </a:rPr>
              <a:t>, weight-bearing. Stand with heel on floor and bend at knees. Pain-free stretch for 15 to 30 seconds; perform five repetitions; repeat three to five times a day.</a:t>
            </a:r>
            <a:r>
              <a:rPr lang="en-US" sz="2000"/>
              <a:t> </a:t>
            </a:r>
          </a:p>
          <a:p>
            <a:pPr algn="l"/>
            <a:endParaRPr lang="en-US" sz="2000"/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Alphabet exercises,</a:t>
            </a:r>
            <a:r>
              <a:rPr lang="en-US" sz="2000">
                <a:latin typeface="Arial" charset="0"/>
                <a:cs typeface="Arial" charset="0"/>
              </a:rPr>
              <a:t> Move ankle in multiple planes of motion by drawing letters of alphabet (lower case and upper case). </a:t>
            </a:r>
          </a:p>
          <a:p>
            <a:pPr algn="l"/>
            <a:r>
              <a:rPr lang="en-US" sz="2000">
                <a:latin typeface="Arial" charset="0"/>
                <a:cs typeface="Arial" charset="0"/>
              </a:rPr>
              <a:t>    Repeat four to five times a day.Exercises can be performed in conjunction with cold therapy.</a:t>
            </a:r>
          </a:p>
        </p:txBody>
      </p:sp>
    </p:spTree>
    <p:extLst>
      <p:ext uri="{BB962C8B-B14F-4D97-AF65-F5344CB8AC3E}">
        <p14:creationId xmlns:p14="http://schemas.microsoft.com/office/powerpoint/2010/main" val="150390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400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1"/>
                </a:solidFill>
                <a:cs typeface="Arial" charset="0"/>
              </a:rPr>
              <a:t>Muscle Strengthening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/>
              <a:t> </a:t>
            </a:r>
            <a:r>
              <a:rPr lang="en-US" sz="2000" b="1">
                <a:latin typeface="Arial" charset="0"/>
                <a:cs typeface="Arial" charset="0"/>
              </a:rPr>
              <a:t>Isometric exercises, </a:t>
            </a:r>
            <a:r>
              <a:rPr lang="en-US" sz="2000">
                <a:latin typeface="Arial" charset="0"/>
                <a:cs typeface="Arial" charset="0"/>
              </a:rPr>
              <a:t>Resistance can be provided by immovable object (wall or floor) or contralateral foot. For each exercise, hold 5 seconds; do 10 repetitions; repeat three times a day. Strengthening exercises should only be done in positions that do not cause pain.</a:t>
            </a:r>
            <a:r>
              <a:rPr lang="en-US" sz="2000"/>
              <a:t>  </a:t>
            </a:r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Plantar flexion,</a:t>
            </a:r>
            <a:r>
              <a:rPr lang="en-US" sz="2000">
                <a:latin typeface="Arial" charset="0"/>
                <a:cs typeface="Arial" charset="0"/>
              </a:rPr>
              <a:t> Push foot downward (away from head). </a:t>
            </a:r>
            <a:r>
              <a:rPr lang="en-US" sz="2000"/>
              <a:t> </a:t>
            </a:r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Dorsiflexion,</a:t>
            </a:r>
            <a:r>
              <a:rPr lang="en-US" sz="2000">
                <a:latin typeface="Arial" charset="0"/>
                <a:cs typeface="Arial" charset="0"/>
              </a:rPr>
              <a:t> Pull foot upward (toward head). </a:t>
            </a:r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Inversion,</a:t>
            </a:r>
            <a:r>
              <a:rPr lang="en-US" sz="2000">
                <a:latin typeface="Arial" charset="0"/>
                <a:cs typeface="Arial" charset="0"/>
              </a:rPr>
              <a:t> Push foot inward (toward midline of body).</a:t>
            </a:r>
          </a:p>
          <a:p>
            <a:pPr algn="l"/>
            <a:r>
              <a:rPr lang="en-US" sz="2000" b="1">
                <a:latin typeface="Arial" charset="0"/>
                <a:cs typeface="Arial" charset="0"/>
              </a:rPr>
              <a:t>Eversion,</a:t>
            </a:r>
            <a:r>
              <a:rPr lang="en-US" sz="2000">
                <a:latin typeface="Arial" charset="0"/>
                <a:cs typeface="Arial" charset="0"/>
              </a:rPr>
              <a:t> Push foot outward (away from midline of body).</a:t>
            </a:r>
          </a:p>
          <a:p>
            <a:pPr algn="l"/>
            <a:r>
              <a:rPr lang="en-US" sz="2000">
                <a:latin typeface="Arial" charset="0"/>
                <a:cs typeface="Arial" charset="0"/>
              </a:rPr>
              <a:t>For each exercise, hold 1 second for concentric component and perform eccentric component over 4 seconds; do three sets of 10 repetitions; repeat two times a day.</a:t>
            </a:r>
          </a:p>
        </p:txBody>
      </p:sp>
    </p:spTree>
    <p:extLst>
      <p:ext uri="{BB962C8B-B14F-4D97-AF65-F5344CB8AC3E}">
        <p14:creationId xmlns:p14="http://schemas.microsoft.com/office/powerpoint/2010/main" val="215916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54864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1"/>
                </a:solidFill>
                <a:cs typeface="Arial" charset="0"/>
              </a:rPr>
              <a:t>Muscle-Strengthening Exercises</a:t>
            </a:r>
            <a:br>
              <a:rPr lang="en-US" sz="2800">
                <a:solidFill>
                  <a:schemeClr val="tx1"/>
                </a:solidFill>
                <a:cs typeface="Arial" charset="0"/>
              </a:rPr>
            </a:br>
            <a:endParaRPr lang="en-US" sz="2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chart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grpSp>
        <p:nvGrpSpPr>
          <p:cNvPr id="142355" name="Group 19"/>
          <p:cNvGrpSpPr>
            <a:grpSpLocks/>
          </p:cNvGrpSpPr>
          <p:nvPr/>
        </p:nvGrpSpPr>
        <p:grpSpPr bwMode="auto">
          <a:xfrm>
            <a:off x="1836738" y="2082800"/>
            <a:ext cx="6697662" cy="36513"/>
            <a:chOff x="0" y="0"/>
            <a:chExt cx="4219" cy="23"/>
          </a:xfrm>
        </p:grpSpPr>
        <p:sp>
          <p:nvSpPr>
            <p:cNvPr id="142354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4219" cy="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2353" name="Group 17"/>
            <p:cNvGrpSpPr>
              <a:grpSpLocks/>
            </p:cNvGrpSpPr>
            <p:nvPr/>
          </p:nvGrpSpPr>
          <p:grpSpPr bwMode="auto">
            <a:xfrm>
              <a:off x="0" y="0"/>
              <a:ext cx="4219" cy="23"/>
              <a:chOff x="0" y="23"/>
              <a:chExt cx="4219" cy="23"/>
            </a:xfrm>
          </p:grpSpPr>
          <p:sp>
            <p:nvSpPr>
              <p:cNvPr id="142340" name="Rectangle 4"/>
              <p:cNvSpPr>
                <a:spLocks noChangeArrowheads="1"/>
              </p:cNvSpPr>
              <p:nvPr/>
            </p:nvSpPr>
            <p:spPr bwMode="auto">
              <a:xfrm>
                <a:off x="0" y="23"/>
                <a:ext cx="4219" cy="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2341" name="Rectangle 5"/>
              <p:cNvSpPr>
                <a:spLocks noChangeArrowheads="1"/>
              </p:cNvSpPr>
              <p:nvPr/>
            </p:nvSpPr>
            <p:spPr bwMode="auto">
              <a:xfrm>
                <a:off x="0" y="23"/>
                <a:ext cx="421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Ins="107916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2352" name="Group 16"/>
          <p:cNvGrpSpPr>
            <a:grpSpLocks/>
          </p:cNvGrpSpPr>
          <p:nvPr/>
        </p:nvGrpSpPr>
        <p:grpSpPr bwMode="auto">
          <a:xfrm>
            <a:off x="609600" y="2114550"/>
            <a:ext cx="5365750" cy="2662238"/>
            <a:chOff x="-3" y="20"/>
            <a:chExt cx="3380" cy="1677"/>
          </a:xfrm>
        </p:grpSpPr>
        <p:grpSp>
          <p:nvGrpSpPr>
            <p:cNvPr id="142350" name="Group 14"/>
            <p:cNvGrpSpPr>
              <a:grpSpLocks/>
            </p:cNvGrpSpPr>
            <p:nvPr/>
          </p:nvGrpSpPr>
          <p:grpSpPr bwMode="auto">
            <a:xfrm>
              <a:off x="0" y="23"/>
              <a:ext cx="3374" cy="1671"/>
              <a:chOff x="0" y="23"/>
              <a:chExt cx="3374" cy="1671"/>
            </a:xfrm>
          </p:grpSpPr>
          <p:grpSp>
            <p:nvGrpSpPr>
              <p:cNvPr id="142347" name="Group 11"/>
              <p:cNvGrpSpPr>
                <a:grpSpLocks/>
              </p:cNvGrpSpPr>
              <p:nvPr/>
            </p:nvGrpSpPr>
            <p:grpSpPr bwMode="auto">
              <a:xfrm>
                <a:off x="0" y="23"/>
                <a:ext cx="1692" cy="1671"/>
                <a:chOff x="0" y="23"/>
                <a:chExt cx="1692" cy="1671"/>
              </a:xfrm>
            </p:grpSpPr>
            <p:sp>
              <p:nvSpPr>
                <p:cNvPr id="142342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23"/>
                  <a:ext cx="1692" cy="167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/>
                    <a:t>  </a:t>
                  </a:r>
                  <a:r>
                    <a:rPr lang="en-US" sz="14400"/>
                    <a:t> </a:t>
                  </a:r>
                  <a:r>
                    <a:rPr lang="en-US"/>
                    <a:t>                                                     </a:t>
                  </a:r>
                  <a:br>
                    <a:rPr lang="en-US"/>
                  </a:br>
                  <a:r>
                    <a:rPr lang="en-US" sz="600" b="1">
                      <a:cs typeface="Arial" charset="0"/>
                    </a:rPr>
                    <a:t>FIGURE 8. </a:t>
                  </a:r>
                  <a:r>
                    <a:rPr lang="en-US" sz="600">
                      <a:cs typeface="Arial" charset="0"/>
                    </a:rPr>
                    <a:t>Achilles tendon stretching using a towel.</a:t>
                  </a:r>
                  <a:endParaRPr lang="en-US"/>
                </a:p>
              </p:txBody>
            </p:sp>
            <p:sp>
              <p:nvSpPr>
                <p:cNvPr id="142346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23"/>
                  <a:ext cx="1692" cy="1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2349" name="Group 13"/>
              <p:cNvGrpSpPr>
                <a:grpSpLocks/>
              </p:cNvGrpSpPr>
              <p:nvPr/>
            </p:nvGrpSpPr>
            <p:grpSpPr bwMode="auto">
              <a:xfrm>
                <a:off x="1692" y="23"/>
                <a:ext cx="1682" cy="1671"/>
                <a:chOff x="1692" y="23"/>
                <a:chExt cx="1682" cy="1671"/>
              </a:xfrm>
            </p:grpSpPr>
            <p:sp>
              <p:nvSpPr>
                <p:cNvPr id="142344" name="Rectangle 8"/>
                <p:cNvSpPr>
                  <a:spLocks noChangeArrowheads="1"/>
                </p:cNvSpPr>
                <p:nvPr/>
              </p:nvSpPr>
              <p:spPr bwMode="auto">
                <a:xfrm>
                  <a:off x="1692" y="23"/>
                  <a:ext cx="1682" cy="167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100"/>
                    <a:t>  </a:t>
                  </a:r>
                  <a:r>
                    <a:rPr lang="en-US" sz="14400"/>
                    <a:t> </a:t>
                  </a:r>
                  <a:r>
                    <a:rPr lang="en-US" sz="1100"/>
                    <a:t>                                                                                         </a:t>
                  </a:r>
                  <a:r>
                    <a:rPr lang="en-US"/>
                    <a:t/>
                  </a:r>
                  <a:br>
                    <a:rPr lang="en-US"/>
                  </a:br>
                  <a:r>
                    <a:rPr lang="en-US" sz="600" b="1">
                      <a:cs typeface="Arial" charset="0"/>
                    </a:rPr>
                    <a:t>FIGURE 9. </a:t>
                  </a:r>
                  <a:r>
                    <a:rPr lang="en-US" sz="600">
                      <a:cs typeface="Arial" charset="0"/>
                    </a:rPr>
                    <a:t>Use of elastic tubing in strengthening exercises for eversion.</a:t>
                  </a:r>
                  <a:endParaRPr lang="en-US"/>
                </a:p>
              </p:txBody>
            </p:sp>
            <p:sp>
              <p:nvSpPr>
                <p:cNvPr id="142348" name="Rectangle 12"/>
                <p:cNvSpPr>
                  <a:spLocks noChangeArrowheads="1"/>
                </p:cNvSpPr>
                <p:nvPr/>
              </p:nvSpPr>
              <p:spPr bwMode="auto">
                <a:xfrm>
                  <a:off x="1692" y="23"/>
                  <a:ext cx="1682" cy="1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2351" name="Rectangle 15"/>
            <p:cNvSpPr>
              <a:spLocks noChangeArrowheads="1"/>
            </p:cNvSpPr>
            <p:nvPr/>
          </p:nvSpPr>
          <p:spPr bwMode="auto">
            <a:xfrm>
              <a:off x="-3" y="20"/>
              <a:ext cx="3380" cy="167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2343" name="Picture 7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886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45" name="Picture 9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3886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56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57912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1"/>
                </a:solidFill>
                <a:cs typeface="Arial" charset="0"/>
              </a:rPr>
              <a:t>Muscle Strengthening</a:t>
            </a:r>
            <a:r>
              <a:rPr lang="en-US" sz="280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2400" b="1" dirty="0">
                <a:latin typeface="Arial" charset="0"/>
                <a:cs typeface="Arial" charset="0"/>
              </a:rPr>
              <a:t>Toe curls and marble pickups</a:t>
            </a:r>
            <a:r>
              <a:rPr lang="en-US" sz="2400" dirty="0">
                <a:latin typeface="Arial" charset="0"/>
                <a:cs typeface="Arial" charset="0"/>
              </a:rPr>
              <a:t>, Place foot on a towel; then curl toes, moving the towel toward body.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Use toes to pick up marbles or other small object. Two sets of 10 repetitions; repeat two times a </a:t>
            </a:r>
            <a:r>
              <a:rPr lang="en-US" sz="2400" dirty="0" err="1">
                <a:latin typeface="Arial" charset="0"/>
                <a:cs typeface="Arial" charset="0"/>
              </a:rPr>
              <a:t>day.Toe</a:t>
            </a:r>
            <a:r>
              <a:rPr lang="en-US" sz="2400" dirty="0">
                <a:latin typeface="Arial" charset="0"/>
                <a:cs typeface="Arial" charset="0"/>
              </a:rPr>
              <a:t> curls can be done throughout the day, at work or at home.</a:t>
            </a:r>
          </a:p>
          <a:p>
            <a:pPr algn="l">
              <a:lnSpc>
                <a:spcPct val="90000"/>
              </a:lnSpc>
            </a:pPr>
            <a:r>
              <a:rPr lang="en-US" sz="2400" b="1" dirty="0">
                <a:latin typeface="Arial" charset="0"/>
                <a:cs typeface="Arial" charset="0"/>
              </a:rPr>
              <a:t>Toe raises, heel walks and toe walks,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  Lift body by rising up on toes. Walk forward and backward on toes and </a:t>
            </a:r>
            <a:r>
              <a:rPr lang="en-US" sz="2400" dirty="0" err="1">
                <a:latin typeface="Arial" charset="0"/>
                <a:cs typeface="Arial" charset="0"/>
              </a:rPr>
              <a:t>heels.Three</a:t>
            </a:r>
            <a:r>
              <a:rPr lang="en-US" sz="2400" dirty="0">
                <a:latin typeface="Arial" charset="0"/>
                <a:cs typeface="Arial" charset="0"/>
              </a:rPr>
              <a:t> sets of 10 repetitions; repeat two times a day; progress walking as tolerated. Strengthening can occur from using the body as resistance in weight- bearing position.</a:t>
            </a:r>
          </a:p>
        </p:txBody>
      </p:sp>
    </p:spTree>
    <p:extLst>
      <p:ext uri="{BB962C8B-B14F-4D97-AF65-F5344CB8AC3E}">
        <p14:creationId xmlns:p14="http://schemas.microsoft.com/office/powerpoint/2010/main" val="265181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5638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accent2"/>
                </a:solidFill>
                <a:cs typeface="Arial" charset="0"/>
              </a:rPr>
              <a:t>Muscle-Strengthening Exercises</a:t>
            </a:r>
            <a:br>
              <a:rPr lang="en-US" sz="2800">
                <a:solidFill>
                  <a:schemeClr val="accent2"/>
                </a:solidFill>
                <a:cs typeface="Arial" charset="0"/>
              </a:rPr>
            </a:br>
            <a:endParaRPr lang="en-US" sz="2800">
              <a:solidFill>
                <a:schemeClr val="accent2"/>
              </a:solidFill>
              <a:cs typeface="Arial" charset="0"/>
            </a:endParaRPr>
          </a:p>
        </p:txBody>
      </p:sp>
      <p:grpSp>
        <p:nvGrpSpPr>
          <p:cNvPr id="143379" name="Group 19"/>
          <p:cNvGrpSpPr>
            <a:grpSpLocks/>
          </p:cNvGrpSpPr>
          <p:nvPr/>
        </p:nvGrpSpPr>
        <p:grpSpPr bwMode="auto">
          <a:xfrm>
            <a:off x="1836738" y="2082800"/>
            <a:ext cx="6697662" cy="36513"/>
            <a:chOff x="0" y="0"/>
            <a:chExt cx="4219" cy="23"/>
          </a:xfrm>
        </p:grpSpPr>
        <p:sp>
          <p:nvSpPr>
            <p:cNvPr id="143378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4219" cy="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377" name="Group 17"/>
            <p:cNvGrpSpPr>
              <a:grpSpLocks/>
            </p:cNvGrpSpPr>
            <p:nvPr/>
          </p:nvGrpSpPr>
          <p:grpSpPr bwMode="auto">
            <a:xfrm>
              <a:off x="0" y="0"/>
              <a:ext cx="4219" cy="23"/>
              <a:chOff x="0" y="23"/>
              <a:chExt cx="4219" cy="23"/>
            </a:xfrm>
          </p:grpSpPr>
          <p:sp>
            <p:nvSpPr>
              <p:cNvPr id="143364" name="Rectangle 4"/>
              <p:cNvSpPr>
                <a:spLocks noChangeArrowheads="1"/>
              </p:cNvSpPr>
              <p:nvPr/>
            </p:nvSpPr>
            <p:spPr bwMode="auto">
              <a:xfrm>
                <a:off x="0" y="23"/>
                <a:ext cx="4219" cy="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365" name="Rectangle 5"/>
              <p:cNvSpPr>
                <a:spLocks noChangeArrowheads="1"/>
              </p:cNvSpPr>
              <p:nvPr/>
            </p:nvSpPr>
            <p:spPr bwMode="auto">
              <a:xfrm>
                <a:off x="0" y="23"/>
                <a:ext cx="421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Ins="107916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3376" name="Group 16"/>
          <p:cNvGrpSpPr>
            <a:grpSpLocks/>
          </p:cNvGrpSpPr>
          <p:nvPr/>
        </p:nvGrpSpPr>
        <p:grpSpPr bwMode="auto">
          <a:xfrm>
            <a:off x="609600" y="2114550"/>
            <a:ext cx="5365750" cy="2662238"/>
            <a:chOff x="-3" y="20"/>
            <a:chExt cx="3380" cy="1677"/>
          </a:xfrm>
        </p:grpSpPr>
        <p:grpSp>
          <p:nvGrpSpPr>
            <p:cNvPr id="143374" name="Group 14"/>
            <p:cNvGrpSpPr>
              <a:grpSpLocks/>
            </p:cNvGrpSpPr>
            <p:nvPr/>
          </p:nvGrpSpPr>
          <p:grpSpPr bwMode="auto">
            <a:xfrm>
              <a:off x="0" y="23"/>
              <a:ext cx="3374" cy="1671"/>
              <a:chOff x="0" y="23"/>
              <a:chExt cx="3374" cy="1671"/>
            </a:xfrm>
          </p:grpSpPr>
          <p:grpSp>
            <p:nvGrpSpPr>
              <p:cNvPr id="143371" name="Group 11"/>
              <p:cNvGrpSpPr>
                <a:grpSpLocks/>
              </p:cNvGrpSpPr>
              <p:nvPr/>
            </p:nvGrpSpPr>
            <p:grpSpPr bwMode="auto">
              <a:xfrm>
                <a:off x="0" y="23"/>
                <a:ext cx="1692" cy="1671"/>
                <a:chOff x="0" y="23"/>
                <a:chExt cx="1692" cy="1671"/>
              </a:xfrm>
            </p:grpSpPr>
            <p:sp>
              <p:nvSpPr>
                <p:cNvPr id="143366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23"/>
                  <a:ext cx="1692" cy="167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/>
                    <a:t>  </a:t>
                  </a:r>
                  <a:r>
                    <a:rPr lang="en-US" sz="14400"/>
                    <a:t> </a:t>
                  </a:r>
                  <a:r>
                    <a:rPr lang="en-US"/>
                    <a:t>                                                     </a:t>
                  </a:r>
                  <a:br>
                    <a:rPr lang="en-US"/>
                  </a:br>
                  <a:r>
                    <a:rPr lang="en-US" sz="600" b="1">
                      <a:cs typeface="Arial" charset="0"/>
                    </a:rPr>
                    <a:t>FIGURE 10. </a:t>
                  </a:r>
                  <a:r>
                    <a:rPr lang="en-US" sz="600">
                      <a:cs typeface="Arial" charset="0"/>
                    </a:rPr>
                    <a:t>Single-leg toe raises done on a step.</a:t>
                  </a:r>
                  <a:endParaRPr lang="en-US"/>
                </a:p>
              </p:txBody>
            </p:sp>
            <p:sp>
              <p:nvSpPr>
                <p:cNvPr id="143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23"/>
                  <a:ext cx="1692" cy="1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373" name="Group 13"/>
              <p:cNvGrpSpPr>
                <a:grpSpLocks/>
              </p:cNvGrpSpPr>
              <p:nvPr/>
            </p:nvGrpSpPr>
            <p:grpSpPr bwMode="auto">
              <a:xfrm>
                <a:off x="1692" y="23"/>
                <a:ext cx="1682" cy="1671"/>
                <a:chOff x="1692" y="23"/>
                <a:chExt cx="1682" cy="1671"/>
              </a:xfrm>
            </p:grpSpPr>
            <p:sp>
              <p:nvSpPr>
                <p:cNvPr id="143368" name="Rectangle 8"/>
                <p:cNvSpPr>
                  <a:spLocks noChangeArrowheads="1"/>
                </p:cNvSpPr>
                <p:nvPr/>
              </p:nvSpPr>
              <p:spPr bwMode="auto">
                <a:xfrm>
                  <a:off x="1692" y="23"/>
                  <a:ext cx="1682" cy="167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100"/>
                    <a:t>  </a:t>
                  </a:r>
                  <a:r>
                    <a:rPr lang="en-US" sz="14400"/>
                    <a:t> </a:t>
                  </a:r>
                  <a:r>
                    <a:rPr lang="en-US" sz="1100"/>
                    <a:t>                                                                                         </a:t>
                  </a:r>
                  <a:r>
                    <a:rPr lang="en-US"/>
                    <a:t/>
                  </a:r>
                  <a:br>
                    <a:rPr lang="en-US"/>
                  </a:br>
                  <a:r>
                    <a:rPr lang="en-US" sz="600" b="1">
                      <a:cs typeface="Arial" charset="0"/>
                    </a:rPr>
                    <a:t>FIGURE 11. </a:t>
                  </a:r>
                  <a:r>
                    <a:rPr lang="en-US" sz="600">
                      <a:cs typeface="Arial" charset="0"/>
                    </a:rPr>
                    <a:t>Single-leg wobble board exercise to increase proprioception.</a:t>
                  </a:r>
                  <a:endParaRPr lang="en-US"/>
                </a:p>
              </p:txBody>
            </p:sp>
            <p:sp>
              <p:nvSpPr>
                <p:cNvPr id="143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1692" y="23"/>
                  <a:ext cx="1682" cy="1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-3" y="20"/>
              <a:ext cx="3380" cy="167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3367" name="Picture 7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886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2" name="Picture 22" descr="Image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82800"/>
            <a:ext cx="46482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6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563880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accent2"/>
                </a:solidFill>
                <a:cs typeface="Arial" charset="0"/>
              </a:rPr>
              <a:t>Range of Motion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Range of motion must be regained before functional rehabilitation is initiated. </a:t>
            </a:r>
          </a:p>
          <a:p>
            <a:pPr algn="l">
              <a:buFontTx/>
              <a:buChar char="•"/>
            </a:pPr>
            <a:endParaRPr lang="en-US" sz="2000">
              <a:latin typeface="Arial" charset="0"/>
              <a:cs typeface="Arial" charset="0"/>
            </a:endParaRPr>
          </a:p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Regardless of weight-bearing capacity, Achilles tendon stretching should be instituted within 48 to 72 hours after the ankle injury because of the tendency of tissues to contract following trauma.</a:t>
            </a:r>
          </a:p>
          <a:p>
            <a:pPr algn="l">
              <a:buFontTx/>
              <a:buChar char="•"/>
            </a:pPr>
            <a:endParaRPr lang="en-US" sz="2000">
              <a:latin typeface="Arial" charset="0"/>
              <a:cs typeface="Arial" charset="0"/>
            </a:endParaRPr>
          </a:p>
          <a:p>
            <a:pPr algn="l"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Once range of motion is attained, and swelling and pain are controlled, the patient is ready to progress to the strengthening phase of rehabilitation.</a:t>
            </a:r>
          </a:p>
          <a:p>
            <a:pPr algn="l">
              <a:buFontTx/>
              <a:buChar char="•"/>
            </a:pPr>
            <a:endParaRPr lang="en-US" sz="2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1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5181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/>
              <a:t>Rehabilitation/Strengthening</a:t>
            </a:r>
          </a:p>
        </p:txBody>
      </p:sp>
      <p:pic>
        <p:nvPicPr>
          <p:cNvPr id="12493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019800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9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Beam</vt:lpstr>
      <vt:lpstr>Rehabilitation of Ankle &amp; Foot Injuries</vt:lpstr>
      <vt:lpstr>Functional Rehabilitation  </vt:lpstr>
      <vt:lpstr>Range of Motion </vt:lpstr>
      <vt:lpstr>Muscle Strengthening</vt:lpstr>
      <vt:lpstr>Muscle-Strengthening Exercises </vt:lpstr>
      <vt:lpstr>Muscle Strengthening </vt:lpstr>
      <vt:lpstr>Muscle-Strengthening Exercises </vt:lpstr>
      <vt:lpstr>Range of Motion</vt:lpstr>
      <vt:lpstr>Rehabilitation/Strengthening</vt:lpstr>
      <vt:lpstr>Training for Return to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Ankle &amp; Foot Injuries</dc:title>
  <dc:creator>Owner</dc:creator>
  <cp:lastModifiedBy>Owner</cp:lastModifiedBy>
  <cp:revision>3</cp:revision>
  <dcterms:created xsi:type="dcterms:W3CDTF">2011-12-17T21:06:45Z</dcterms:created>
  <dcterms:modified xsi:type="dcterms:W3CDTF">2011-12-19T21:13:05Z</dcterms:modified>
</cp:coreProperties>
</file>