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</p:sldMasterIdLst>
  <p:notesMasterIdLst>
    <p:notesMasterId r:id="rId15"/>
  </p:notesMasterIdLst>
  <p:sldIdLst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6685E-8D01-4C97-8FB2-4496D959D956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C0B47-BC87-436E-88FF-0D1A597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3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EB2B11-ABD7-4341-AD1A-3F322C76C8D1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8089F9-7D3A-4E02-8202-FCD07E0B82BD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E2E87A-7487-4143-9518-F414FE134AE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00CC7E-6917-4F1D-8F3A-C35C9B3812AD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43D70C-CDDB-4998-9589-021B8535C21F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4DE50E-727E-4CB1-BE74-3D2A5785807D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0D8CB5-F9C4-44CB-AD77-78F4238C584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6109-AD02-42F9-BEBE-354409F58D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5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5833-0781-481D-8101-17A58D4B0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7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66D5A-F3FA-471F-AD9A-AA95F7BC37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88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7681F-EA82-4DEE-B094-DE49F89913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58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10E1-82CC-4FEB-ABA0-008C894547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04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6109-AD02-42F9-BEBE-354409F58D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26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87C8-7208-49C3-BB79-A84EE50C10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2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E8B90-B705-4EFC-8A29-07B321F87F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84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8ABC-24D8-4A91-934F-0D4B4C364A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31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6A9F-393B-4DF2-A9AB-7B00E159F0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38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8A463-1F9D-410B-8316-24B5F2374E2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0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87C8-7208-49C3-BB79-A84EE50C10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20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DC84-8380-4925-85D8-266E8A5FA76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11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9C4F-FA79-46B7-A9BA-E4D918EEE3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63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C88B-1C0B-4FF2-AC12-58CDB004B5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80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5833-0781-481D-8101-17A58D4B0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61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66D5A-F3FA-471F-AD9A-AA95F7BC37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08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7681F-EA82-4DEE-B094-DE49F89913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45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10E1-82CC-4FEB-ABA0-008C894547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420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6109-AD02-42F9-BEBE-354409F58D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898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87C8-7208-49C3-BB79-A84EE50C10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1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E8B90-B705-4EFC-8A29-07B321F87F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4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E8B90-B705-4EFC-8A29-07B321F87F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741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8ABC-24D8-4A91-934F-0D4B4C364A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41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6A9F-393B-4DF2-A9AB-7B00E159F0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06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8A463-1F9D-410B-8316-24B5F2374E2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206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DC84-8380-4925-85D8-266E8A5FA76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784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9C4F-FA79-46B7-A9BA-E4D918EEE3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133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C88B-1C0B-4FF2-AC12-58CDB004B5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471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5833-0781-481D-8101-17A58D4B0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09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66D5A-F3FA-471F-AD9A-AA95F7BC37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96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7681F-EA82-4DEE-B094-DE49F89913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653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10E1-82CC-4FEB-ABA0-008C894547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8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8ABC-24D8-4A91-934F-0D4B4C364A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6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6A9F-393B-4DF2-A9AB-7B00E159F0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1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8A463-1F9D-410B-8316-24B5F2374E2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8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DC84-8380-4925-85D8-266E8A5FA76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8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C9C4F-FA79-46B7-A9BA-E4D918EEE3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4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C88B-1C0B-4FF2-AC12-58CDB004B5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2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0D41F7-30E3-4893-80D5-894ECB9E56B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676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0D41F7-30E3-4893-80D5-894ECB9E56B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532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0D41F7-30E3-4893-80D5-894ECB9E56B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050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Rehabilitation of Lower-Leg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Chapter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6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Avoid activities that place excessive stress on your heel cords, such as hill-running and jumping activities (especially if done consistently).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you notice pain during exercise, rest.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one exercise or activity causes you persistent pain, try another.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Alternate high-impact sports, such as running, with low-impact sports, such as walking, biking or swimming.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Maintain a healthy weight.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Wear well-fitting athletic shoes with proper cushioning in the heels.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327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327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90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avoid reoccurrence of an Achilles tendon injury:</a:t>
            </a:r>
          </a:p>
          <a:p>
            <a:pPr lvl="1" eaLnBrk="1" hangingPunct="1"/>
            <a:r>
              <a:rPr lang="en-US" smtClean="0"/>
              <a:t>Use warm-up and cool down exercises and calf-strengthening exercises.</a:t>
            </a:r>
          </a:p>
          <a:p>
            <a:pPr lvl="1" eaLnBrk="1" hangingPunct="1"/>
            <a:r>
              <a:rPr lang="en-US" smtClean="0"/>
              <a:t>Apply ice to your Achilles tendon after exercise.</a:t>
            </a:r>
          </a:p>
          <a:p>
            <a:pPr lvl="1" eaLnBrk="1" hangingPunct="1"/>
            <a:r>
              <a:rPr lang="en-US" smtClean="0"/>
              <a:t>Alternate high-impact sports with low impact sports, so as not to overwork your Achilles tendons.  </a:t>
            </a:r>
          </a:p>
        </p:txBody>
      </p:sp>
    </p:spTree>
    <p:extLst>
      <p:ext uri="{BB962C8B-B14F-4D97-AF65-F5344CB8AC3E}">
        <p14:creationId xmlns:p14="http://schemas.microsoft.com/office/powerpoint/2010/main" val="23252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Inability to plantarflex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94213" name="Picture 5" descr="rap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35113"/>
            <a:ext cx="7086600" cy="532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53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Before surgery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95237" name="Picture 5" descr="ratornachil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71588"/>
            <a:ext cx="5943600" cy="558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26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www.yhocthethao.org/UserImages/bstronganh/AchillesTendonRupture-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15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Rehabilitation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Physical Therapy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Stretching and flexibility exercise  are key to helping your tendon heal without shortening and becoming chronically painful.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Ultrasound heat therapy improves blood circulation, which may aid the healing process.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tx2"/>
                </a:solidFill>
              </a:rPr>
              <a:t>Transcutaneous electrical nerve stimulation (TENS)</a:t>
            </a:r>
            <a:r>
              <a:rPr lang="en-US" sz="2000" smtClean="0"/>
              <a:t> is sometimes used and may provide pain relief for some people.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Massage helps you increase flexibility and blood circulation in the lower leg and can help prevent further injury.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Wearing a night brace keeps your leg flexed and prevents your Achilles tendon from tightening while you sleep. An Achilles tendon that chronically tightens at night is not able to heal properly.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2981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 Surgery Rehabilitation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Phase I- PWB(partial weight bearing) beginning 4 weeks post-op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Gait training (wean from heel lift after 2 weeks if applicable)</a:t>
            </a:r>
            <a:br>
              <a:rPr lang="en-US" sz="1600" dirty="0" smtClean="0"/>
            </a:br>
            <a:r>
              <a:rPr lang="en-US" sz="1600" dirty="0" smtClean="0"/>
              <a:t>Soft tissue massage and/or modalities as needed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Exercises: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Towel calf stretch (without pain)</a:t>
            </a:r>
            <a:br>
              <a:rPr lang="en-US" sz="1600" dirty="0" smtClean="0"/>
            </a:br>
            <a:r>
              <a:rPr lang="en-US" sz="1600" dirty="0" err="1" smtClean="0"/>
              <a:t>Theraband</a:t>
            </a:r>
            <a:r>
              <a:rPr lang="en-US" sz="1600" dirty="0" smtClean="0"/>
              <a:t> exercises – </a:t>
            </a:r>
            <a:r>
              <a:rPr lang="en-US" sz="1600" dirty="0" err="1" smtClean="0"/>
              <a:t>dorsi</a:t>
            </a:r>
            <a:r>
              <a:rPr lang="en-US" sz="1600" dirty="0" smtClean="0"/>
              <a:t> and plantar flexion, inversion, eversion</a:t>
            </a:r>
            <a:br>
              <a:rPr lang="en-US" sz="1600" dirty="0" smtClean="0"/>
            </a:br>
            <a:r>
              <a:rPr lang="en-US" sz="1600" dirty="0" smtClean="0"/>
              <a:t>Sitting calf raises</a:t>
            </a:r>
            <a:br>
              <a:rPr lang="en-US" sz="1600" dirty="0" smtClean="0"/>
            </a:br>
            <a:r>
              <a:rPr lang="en-US" sz="1600" dirty="0" smtClean="0"/>
              <a:t>Straight leg raises</a:t>
            </a:r>
            <a:br>
              <a:rPr lang="en-US" sz="1600" dirty="0" smtClean="0"/>
            </a:br>
            <a:r>
              <a:rPr lang="en-US" sz="1600" dirty="0" smtClean="0"/>
              <a:t>BAPS in sitting</a:t>
            </a:r>
            <a:br>
              <a:rPr lang="en-US" sz="1600" dirty="0" smtClean="0"/>
            </a:br>
            <a:r>
              <a:rPr lang="en-US" sz="1600" dirty="0" smtClean="0"/>
              <a:t>Bike light if ROM (range of motion) allows</a:t>
            </a:r>
            <a:br>
              <a:rPr lang="en-US" sz="1600" dirty="0" smtClean="0"/>
            </a:br>
            <a:r>
              <a:rPr lang="en-US" sz="1600" dirty="0" smtClean="0"/>
              <a:t>May perform pool ex’s also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patient may do this mainly as an independent program if appropriate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Progress to Phase II when: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-tolerates all Phase I without pain or significant increase in swelling</a:t>
            </a:r>
            <a:br>
              <a:rPr lang="en-US" sz="1600" dirty="0" smtClean="0"/>
            </a:br>
            <a:r>
              <a:rPr lang="en-US" sz="1600" dirty="0" smtClean="0"/>
              <a:t>-ambulates FWB (full weight bearing) without device</a:t>
            </a:r>
            <a:br>
              <a:rPr lang="en-US" sz="1600" dirty="0" smtClean="0"/>
            </a:br>
            <a:r>
              <a:rPr lang="en-US" sz="1600" dirty="0" smtClean="0"/>
              <a:t>-ROM for plantar flexion, inversion and eversion are normal</a:t>
            </a:r>
            <a:br>
              <a:rPr lang="en-US" sz="1600" dirty="0" smtClean="0"/>
            </a:br>
            <a:r>
              <a:rPr lang="en-US" sz="1600" dirty="0" smtClean="0"/>
              <a:t>-</a:t>
            </a:r>
            <a:r>
              <a:rPr lang="en-US" sz="1600" dirty="0" err="1" smtClean="0"/>
              <a:t>dorsi</a:t>
            </a:r>
            <a:r>
              <a:rPr lang="en-US" sz="1600" dirty="0" smtClean="0"/>
              <a:t> flexion is at approximately neutral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134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 Surgery Rehab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Phase II (6-8 weeks post op)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Gait training</a:t>
            </a:r>
            <a:br>
              <a:rPr lang="en-US" sz="1200" dirty="0" smtClean="0"/>
            </a:br>
            <a:r>
              <a:rPr lang="en-US" sz="1200" dirty="0" smtClean="0"/>
              <a:t>Soft tissue work and/or modalities as needed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Exercises: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Standing </a:t>
            </a:r>
            <a:r>
              <a:rPr lang="en-US" sz="1200" dirty="0" err="1" smtClean="0"/>
              <a:t>gastroc</a:t>
            </a:r>
            <a:r>
              <a:rPr lang="en-US" sz="1200" dirty="0" smtClean="0"/>
              <a:t> and soleus stretches</a:t>
            </a:r>
            <a:br>
              <a:rPr lang="en-US" sz="1200" dirty="0" smtClean="0"/>
            </a:br>
            <a:r>
              <a:rPr lang="en-US" sz="1200" dirty="0" smtClean="0"/>
              <a:t>Bike light to moderate resistance as tolerated</a:t>
            </a:r>
            <a:br>
              <a:rPr lang="en-US" sz="1200" dirty="0" smtClean="0"/>
            </a:br>
            <a:r>
              <a:rPr lang="en-US" sz="1200" dirty="0" smtClean="0"/>
              <a:t>Leg press: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quads bilateral to unilateral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calf raises (sub-maximal bilateral to unilateral)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Sitting calf raises to standing at (generally 8-10 weeks)</a:t>
            </a:r>
            <a:br>
              <a:rPr lang="en-US" sz="1200" dirty="0" smtClean="0"/>
            </a:br>
            <a:r>
              <a:rPr lang="en-US" sz="1200" dirty="0" smtClean="0"/>
              <a:t>BAPS board standing (with support as needed)</a:t>
            </a:r>
            <a:br>
              <a:rPr lang="en-US" sz="1200" dirty="0" smtClean="0"/>
            </a:br>
            <a:r>
              <a:rPr lang="en-US" sz="1200" dirty="0" smtClean="0"/>
              <a:t>Step ups</a:t>
            </a:r>
            <a:br>
              <a:rPr lang="en-US" sz="1200" dirty="0" smtClean="0"/>
            </a:br>
            <a:r>
              <a:rPr lang="en-US" sz="1200" dirty="0" smtClean="0"/>
              <a:t>Step downs</a:t>
            </a:r>
            <a:br>
              <a:rPr lang="en-US" sz="1200" dirty="0" smtClean="0"/>
            </a:br>
            <a:r>
              <a:rPr lang="en-US" sz="1200" dirty="0" smtClean="0"/>
              <a:t>Unilateral stance; balance activities with challenges if appropriate (such as ground clock)</a:t>
            </a:r>
            <a:br>
              <a:rPr lang="en-US" sz="1200" dirty="0" smtClean="0"/>
            </a:br>
            <a:r>
              <a:rPr lang="en-US" sz="1200" dirty="0" smtClean="0"/>
              <a:t>Mini-squats – bilateral to unilateral</a:t>
            </a:r>
            <a:br>
              <a:rPr lang="en-US" sz="1200" dirty="0" smtClean="0"/>
            </a:br>
            <a:r>
              <a:rPr lang="en-US" sz="1200" dirty="0" smtClean="0"/>
              <a:t>Stairmaster – short steps 4", no greater than level 4 if no pain or inflammation</a:t>
            </a:r>
            <a:br>
              <a:rPr lang="en-US" sz="1200" dirty="0" smtClean="0"/>
            </a:br>
            <a:r>
              <a:rPr lang="en-US" sz="1200" dirty="0" smtClean="0"/>
              <a:t>May continue pool if appropriate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May be 2X/</a:t>
            </a:r>
            <a:r>
              <a:rPr lang="en-US" sz="1200" dirty="0" err="1" smtClean="0"/>
              <a:t>wk</a:t>
            </a:r>
            <a:r>
              <a:rPr lang="en-US" sz="1200" dirty="0" smtClean="0"/>
              <a:t> or to independent as appropriate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Progress to Phase III when: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-cleared by physician</a:t>
            </a:r>
            <a:br>
              <a:rPr lang="en-US" sz="1200" dirty="0" smtClean="0"/>
            </a:br>
            <a:r>
              <a:rPr lang="en-US" sz="1200" dirty="0" smtClean="0"/>
              <a:t>-can do each of Phase II activities without pain or swelling</a:t>
            </a:r>
            <a:br>
              <a:rPr lang="en-US" sz="1200" dirty="0" smtClean="0"/>
            </a:br>
            <a:r>
              <a:rPr lang="en-US" sz="1200" dirty="0" smtClean="0"/>
              <a:t>-ROM equal bilaterally</a:t>
            </a:r>
            <a:br>
              <a:rPr lang="en-US" sz="1200" dirty="0" smtClean="0"/>
            </a:br>
            <a:r>
              <a:rPr lang="en-US" sz="1200" dirty="0" smtClean="0"/>
              <a:t>-able to do bilateral calf raise without difficulty and weight equal bilaterally</a:t>
            </a:r>
            <a:br>
              <a:rPr lang="en-US" sz="1200" dirty="0" smtClean="0"/>
            </a:br>
            <a:r>
              <a:rPr lang="en-US" sz="1200" dirty="0" smtClean="0"/>
              <a:t>-unilateral stance balance equal bilaterally</a:t>
            </a:r>
          </a:p>
          <a:p>
            <a:pPr lvl="1" eaLnBrk="1" hangingPunct="1">
              <a:lnSpc>
                <a:spcPct val="80000"/>
              </a:lnSpc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0826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 Surgery Rehab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Phase III (generally not before 10-12 weeks)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Frequency at discretion of therapist</a:t>
            </a:r>
            <a:br>
              <a:rPr lang="en-US" sz="2400" smtClean="0"/>
            </a:br>
            <a:r>
              <a:rPr lang="en-US" sz="2400" smtClean="0"/>
              <a:t>Gait normal without device</a:t>
            </a:r>
            <a:br>
              <a:rPr lang="en-US" sz="2400" smtClean="0"/>
            </a:br>
            <a:r>
              <a:rPr lang="en-US" sz="2400" smtClean="0"/>
              <a:t>Standing calf raises to unilateral (generally 16 weeks)</a:t>
            </a:r>
            <a:br>
              <a:rPr lang="en-US" sz="2400" smtClean="0"/>
            </a:br>
            <a:r>
              <a:rPr lang="en-US" sz="2400" smtClean="0"/>
              <a:t>Outdoor biking</a:t>
            </a:r>
            <a:br>
              <a:rPr lang="en-US" sz="2400" smtClean="0"/>
            </a:br>
            <a:r>
              <a:rPr lang="en-US" sz="2400" smtClean="0"/>
              <a:t>Full/maximal one leg PRE's [progressive resistance exercises] (generally at 16 weeks)</a:t>
            </a:r>
            <a:br>
              <a:rPr lang="en-US" sz="2400" smtClean="0"/>
            </a:br>
            <a:r>
              <a:rPr lang="en-US" sz="2400" smtClean="0"/>
              <a:t>Agility drills (generally not before 16-20 weeks. Should be discussed with physician first.) </a:t>
            </a:r>
            <a:br>
              <a:rPr lang="en-US" sz="2400" smtClean="0"/>
            </a:br>
            <a:r>
              <a:rPr lang="en-US" sz="2400" smtClean="0"/>
              <a:t>    - jogging to running when pain-free</a:t>
            </a:r>
            <a:br>
              <a:rPr lang="en-US" sz="2400" smtClean="0"/>
            </a:br>
            <a:r>
              <a:rPr lang="en-US" sz="2400" smtClean="0"/>
              <a:t>    -sport-specific; cutting, side shuffles, jumping, hopping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2157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 To Play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surgery an athlete should not return to play until they meet the criteria for progression to Phase III.</a:t>
            </a:r>
          </a:p>
          <a:p>
            <a:pPr eaLnBrk="1" hangingPunct="1"/>
            <a:r>
              <a:rPr lang="en-US" smtClean="0"/>
              <a:t>Even after completing Phase III the athlete should return at the discretion of their doctor and/or physical therapist.  </a:t>
            </a:r>
          </a:p>
        </p:txBody>
      </p:sp>
    </p:spTree>
    <p:extLst>
      <p:ext uri="{BB962C8B-B14F-4D97-AF65-F5344CB8AC3E}">
        <p14:creationId xmlns:p14="http://schemas.microsoft.com/office/powerpoint/2010/main" val="22820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353</Words>
  <Application>Microsoft Office PowerPoint</Application>
  <PresentationFormat>On-screen Show (4:3)</PresentationFormat>
  <Paragraphs>57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Beam</vt:lpstr>
      <vt:lpstr>1_Beam</vt:lpstr>
      <vt:lpstr>2_Beam</vt:lpstr>
      <vt:lpstr>Rehabilitation of Lower-Leg Injuries</vt:lpstr>
      <vt:lpstr>Inability to plantarflex</vt:lpstr>
      <vt:lpstr>Before surgery</vt:lpstr>
      <vt:lpstr>PowerPoint Presentation</vt:lpstr>
      <vt:lpstr>Rehabilitation</vt:lpstr>
      <vt:lpstr>Post Surgery Rehabilitation</vt:lpstr>
      <vt:lpstr>Post Surgery Rehab</vt:lpstr>
      <vt:lpstr>Post Surgery Rehab</vt:lpstr>
      <vt:lpstr>Return To Play</vt:lpstr>
      <vt:lpstr>Prevention</vt:lpstr>
      <vt:lpstr>Prevention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of Lower-Leg Injuries</dc:title>
  <dc:creator>Owner</dc:creator>
  <cp:lastModifiedBy>Owner</cp:lastModifiedBy>
  <cp:revision>2</cp:revision>
  <dcterms:created xsi:type="dcterms:W3CDTF">2011-12-17T20:29:44Z</dcterms:created>
  <dcterms:modified xsi:type="dcterms:W3CDTF">2011-12-17T20:39:51Z</dcterms:modified>
</cp:coreProperties>
</file>