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88" r:id="rId10"/>
    <p:sldId id="287" r:id="rId11"/>
    <p:sldId id="289" r:id="rId12"/>
    <p:sldId id="290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E8CBC-7AF2-46A2-8DF8-96E6685F7E4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8F5A3-49C8-4F64-8926-826598670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8F5A3-49C8-4F64-8926-826598670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3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50910B-587D-4C30-8939-CED73ED35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75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540364-731C-4CD9-9233-E7A549177773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1E5C06-A891-4732-926D-B15C1B0717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Rehabilitation of Knee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9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58038" cy="1412875"/>
          </a:xfrm>
        </p:spPr>
        <p:txBody>
          <a:bodyPr/>
          <a:lstStyle/>
          <a:p>
            <a:pPr algn="ctr"/>
            <a:r>
              <a:rPr lang="en-US"/>
              <a:t>D.A.P.R.E.</a:t>
            </a:r>
          </a:p>
        </p:txBody>
      </p:sp>
      <p:graphicFrame>
        <p:nvGraphicFramePr>
          <p:cNvPr id="16446" name="Group 62"/>
          <p:cNvGraphicFramePr>
            <a:graphicFrameLocks noGrp="1"/>
          </p:cNvGraphicFramePr>
          <p:nvPr>
            <p:ph type="tbl" idx="1"/>
          </p:nvPr>
        </p:nvGraphicFramePr>
        <p:xfrm>
          <a:off x="381000" y="1828800"/>
          <a:ext cx="8534400" cy="2270760"/>
        </p:xfrm>
        <a:graphic>
          <a:graphicData uri="http://schemas.openxmlformats.org/drawingml/2006/table">
            <a:tbl>
              <a:tblPr/>
              <a:tblGrid>
                <a:gridCol w="3198813"/>
                <a:gridCol w="2552700"/>
                <a:gridCol w="278288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Portion of working weight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repetitions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Adjusted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304800" y="4267200"/>
            <a:ext cx="788035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*</a:t>
            </a:r>
            <a:r>
              <a:rPr lang="en-US" sz="2000"/>
              <a:t>The number of repetitions performed during the third set is used to </a:t>
            </a:r>
          </a:p>
          <a:p>
            <a:r>
              <a:rPr lang="en-US" sz="2000"/>
              <a:t>  determine the adjusted working weight for the fourth set, according </a:t>
            </a:r>
          </a:p>
          <a:p>
            <a:r>
              <a:rPr lang="en-US" sz="2000"/>
              <a:t>  to the guidelines in the next table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152400" y="5334000"/>
            <a:ext cx="813435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**</a:t>
            </a:r>
            <a:r>
              <a:rPr lang="en-US" sz="2000"/>
              <a:t>The number of repetitions performed during the fourth set is used to</a:t>
            </a:r>
          </a:p>
          <a:p>
            <a:r>
              <a:rPr lang="en-US" sz="2000"/>
              <a:t>    determine the adjusted working weight for the next day, according to</a:t>
            </a:r>
          </a:p>
          <a:p>
            <a:r>
              <a:rPr lang="en-US" sz="2000"/>
              <a:t>    the guidelines in the next table</a:t>
            </a:r>
          </a:p>
        </p:txBody>
      </p:sp>
    </p:spTree>
    <p:extLst>
      <p:ext uri="{BB962C8B-B14F-4D97-AF65-F5344CB8AC3E}">
        <p14:creationId xmlns:p14="http://schemas.microsoft.com/office/powerpoint/2010/main" val="233089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1" grpId="0"/>
      <p:bldP spid="164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Adjustment of Working Weight</a:t>
            </a:r>
          </a:p>
        </p:txBody>
      </p:sp>
      <p:graphicFrame>
        <p:nvGraphicFramePr>
          <p:cNvPr id="18493" name="Group 61"/>
          <p:cNvGraphicFramePr>
            <a:graphicFrameLocks noGrp="1"/>
          </p:cNvGraphicFramePr>
          <p:nvPr>
            <p:ph type="tbl" idx="1"/>
          </p:nvPr>
        </p:nvGraphicFramePr>
        <p:xfrm>
          <a:off x="228600" y="1905000"/>
          <a:ext cx="8686800" cy="4191000"/>
        </p:xfrm>
        <a:graphic>
          <a:graphicData uri="http://schemas.openxmlformats.org/drawingml/2006/table">
            <a:tbl>
              <a:tblPr/>
              <a:tblGrid>
                <a:gridCol w="2667000"/>
                <a:gridCol w="3124200"/>
                <a:gridCol w="2895600"/>
              </a:tblGrid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or repetitions performed during 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Fourth set*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Next day**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 5-10 lb. and perform the set over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Keep the 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 0-5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5-10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Keep the 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5-15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5-10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10-20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to…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10-15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164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228600" y="228600"/>
          <a:ext cx="8610600" cy="2270760"/>
        </p:xfrm>
        <a:graphic>
          <a:graphicData uri="http://schemas.openxmlformats.org/drawingml/2006/table">
            <a:tbl>
              <a:tblPr/>
              <a:tblGrid>
                <a:gridCol w="3227388"/>
                <a:gridCol w="2574925"/>
                <a:gridCol w="280828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Portion of working weight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repetitions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Adjusted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48" name="Group 68"/>
          <p:cNvGraphicFramePr>
            <a:graphicFrameLocks noGrp="1"/>
          </p:cNvGraphicFramePr>
          <p:nvPr/>
        </p:nvGraphicFramePr>
        <p:xfrm>
          <a:off x="228600" y="2681288"/>
          <a:ext cx="8686800" cy="3845244"/>
        </p:xfrm>
        <a:graphic>
          <a:graphicData uri="http://schemas.openxmlformats.org/drawingml/2006/table">
            <a:tbl>
              <a:tblPr/>
              <a:tblGrid>
                <a:gridCol w="2667000"/>
                <a:gridCol w="3124200"/>
                <a:gridCol w="28956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or repetitions performed during 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Fourth set*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Next day**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 5-10 lb. and perform the set over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Keep the 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 0-5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5-10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Keep the 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5-15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5-10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10-20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to…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10-15 lb.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80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STRAIGHT LEG RAISES (SLR) — SUPINE</a:t>
            </a:r>
            <a:r>
              <a:rPr lang="en-US" dirty="0"/>
              <a:t>: While lying on back or sitting </a:t>
            </a:r>
            <a:r>
              <a:rPr lang="en-US" dirty="0" smtClean="0"/>
              <a:t>with hips </a:t>
            </a:r>
            <a:r>
              <a:rPr lang="en-US" dirty="0"/>
              <a:t>flexed less than 90 degrees, flex ankle to 90 degrees. Tighten </a:t>
            </a:r>
            <a:r>
              <a:rPr lang="en-US" dirty="0" smtClean="0"/>
              <a:t>thigh muscles </a:t>
            </a:r>
            <a:r>
              <a:rPr lang="en-US" dirty="0"/>
              <a:t>and raise leg upward, keeping knee straight. Lift leg 12” - 18” off </a:t>
            </a:r>
            <a:r>
              <a:rPr lang="en-US" dirty="0" smtClean="0"/>
              <a:t>of floor </a:t>
            </a:r>
            <a:r>
              <a:rPr lang="en-US" dirty="0"/>
              <a:t>and hold 1 second. Slowly lower leg to floor. Repeat and progress </a:t>
            </a:r>
            <a:r>
              <a:rPr lang="en-US" dirty="0" smtClean="0"/>
              <a:t>as detailed </a:t>
            </a:r>
            <a:r>
              <a:rPr lang="en-US" dirty="0"/>
              <a:t>under </a:t>
            </a:r>
            <a:r>
              <a:rPr lang="en-US" dirty="0" smtClean="0"/>
              <a:t>PRE.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9718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6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STRAIGHT LEG RAISES — ABDUCTION</a:t>
            </a:r>
            <a:r>
              <a:rPr lang="en-US" dirty="0"/>
              <a:t>: Repeat process used for </a:t>
            </a:r>
            <a:r>
              <a:rPr lang="en-US" dirty="0" smtClean="0"/>
              <a:t>Supine SLR </a:t>
            </a:r>
            <a:r>
              <a:rPr lang="en-US" dirty="0"/>
              <a:t>while lying on uninvolved side and raise injured leg 10 - 18” off </a:t>
            </a:r>
            <a:r>
              <a:rPr lang="en-US" dirty="0" smtClean="0"/>
              <a:t>floor.  Repeat </a:t>
            </a:r>
            <a:r>
              <a:rPr lang="en-US" dirty="0"/>
              <a:t>and progress as detailed under PRE(#7).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05199"/>
            <a:ext cx="3581399" cy="309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STRAIGHT LEG RAISES — ADDUCTION</a:t>
            </a:r>
            <a:r>
              <a:rPr lang="en-US" dirty="0"/>
              <a:t>: Repeat process used for </a:t>
            </a:r>
            <a:r>
              <a:rPr lang="en-US" dirty="0" smtClean="0"/>
              <a:t>Supine SLR </a:t>
            </a:r>
            <a:r>
              <a:rPr lang="en-US" dirty="0"/>
              <a:t>while lying on involved side and raise injured leg 6 - 12” off floor. </a:t>
            </a:r>
            <a:r>
              <a:rPr lang="en-US" dirty="0" smtClean="0"/>
              <a:t>Repeat and </a:t>
            </a:r>
            <a:r>
              <a:rPr lang="en-US" dirty="0"/>
              <a:t>progress as detailed under PRE(#7).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2819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STRAIGHT LEG RAISES — PRONE</a:t>
            </a:r>
            <a:r>
              <a:rPr lang="en-US" dirty="0"/>
              <a:t>: Repeat process used for Supine </a:t>
            </a:r>
            <a:r>
              <a:rPr lang="en-US" dirty="0" smtClean="0"/>
              <a:t>SLR while </a:t>
            </a:r>
            <a:r>
              <a:rPr lang="en-US" dirty="0"/>
              <a:t>lying on stomach and raise injured leg 6 - 12” off floor. Repeat </a:t>
            </a:r>
            <a:r>
              <a:rPr lang="en-US" dirty="0" smtClean="0"/>
              <a:t>and progress </a:t>
            </a:r>
            <a:r>
              <a:rPr lang="en-US" dirty="0"/>
              <a:t>as detailed under PRE(#7).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" y="3124200"/>
            <a:ext cx="347798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PRONE FLEXION</a:t>
            </a:r>
            <a:r>
              <a:rPr lang="en-US" dirty="0"/>
              <a:t>: Lay on stomach and flex knee, bringing heel </a:t>
            </a:r>
            <a:r>
              <a:rPr lang="en-US" dirty="0" smtClean="0"/>
              <a:t>toward buttocks</a:t>
            </a:r>
            <a:r>
              <a:rPr lang="en-US" dirty="0"/>
              <a:t>. Hold and slowly lower leg. Repeat and progress as </a:t>
            </a:r>
            <a:r>
              <a:rPr lang="en-US" dirty="0" smtClean="0"/>
              <a:t>detailed under PRE </a:t>
            </a:r>
            <a:r>
              <a:rPr lang="en-US" dirty="0"/>
              <a:t>(#7).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2667000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STANDING FLEXION</a:t>
            </a:r>
            <a:r>
              <a:rPr lang="en-US" dirty="0"/>
              <a:t>: Standing, using an object for balance, flex </a:t>
            </a:r>
            <a:r>
              <a:rPr lang="en-US" dirty="0" smtClean="0"/>
              <a:t>knee, bringing </a:t>
            </a:r>
            <a:r>
              <a:rPr lang="en-US" dirty="0"/>
              <a:t>heel up to buttocks. Keep thighs parallel. Hold and slowly lower </a:t>
            </a:r>
            <a:r>
              <a:rPr lang="en-US" dirty="0" smtClean="0"/>
              <a:t>leg.  Repeat </a:t>
            </a:r>
            <a:r>
              <a:rPr lang="en-US" dirty="0"/>
              <a:t>and progress as detailed under PRE (#7).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2286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6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SEATED EXTENSION</a:t>
            </a:r>
            <a:r>
              <a:rPr lang="en-US" dirty="0"/>
              <a:t>: In sitting position, slowly extend lower leg until </a:t>
            </a:r>
            <a:r>
              <a:rPr lang="en-US" dirty="0" smtClean="0"/>
              <a:t>straight.  Hold</a:t>
            </a:r>
            <a:r>
              <a:rPr lang="en-US" dirty="0"/>
              <a:t>, contracting thigh muscles as tight as possible, and slowly lower. </a:t>
            </a:r>
            <a:r>
              <a:rPr lang="en-US" dirty="0" smtClean="0"/>
              <a:t>Repeat and </a:t>
            </a:r>
            <a:r>
              <a:rPr lang="en-US" dirty="0"/>
              <a:t>progress as detailed in PRE (#7).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3429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ANKLE ABC’s</a:t>
            </a:r>
            <a:r>
              <a:rPr lang="en-US" dirty="0"/>
              <a:t>: Using the big toe as an imaginary pencil, write the letters </a:t>
            </a:r>
            <a:r>
              <a:rPr lang="en-US" dirty="0" smtClean="0"/>
              <a:t>of the </a:t>
            </a:r>
            <a:r>
              <a:rPr lang="en-US" dirty="0"/>
              <a:t>alphabet moving only the ankle and foot. Try to make the letters as </a:t>
            </a:r>
            <a:r>
              <a:rPr lang="en-US" dirty="0" smtClean="0"/>
              <a:t>large as </a:t>
            </a:r>
            <a:r>
              <a:rPr lang="en-US" dirty="0"/>
              <a:t>possible. Repeat as often as possible throughout the day.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819400"/>
            <a:ext cx="3505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505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90 - 45 DEGREE EXTENSION</a:t>
            </a:r>
            <a:r>
              <a:rPr lang="en-US" dirty="0"/>
              <a:t>: In sitting position, slowly extend lower leg to </a:t>
            </a:r>
            <a:r>
              <a:rPr lang="en-US" dirty="0" smtClean="0"/>
              <a:t>a 45 </a:t>
            </a:r>
            <a:r>
              <a:rPr lang="en-US" dirty="0"/>
              <a:t>degree. angle. This can be seen when the shin is in line with the </a:t>
            </a:r>
            <a:r>
              <a:rPr lang="en-US" dirty="0" smtClean="0"/>
              <a:t>kneecap.  Hold </a:t>
            </a:r>
            <a:r>
              <a:rPr lang="en-US" dirty="0"/>
              <a:t>and slowly lower leg. Repeat and progress as detailed under PRE (#7).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1051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TERMINAL KNEE EXTENSION</a:t>
            </a:r>
            <a:r>
              <a:rPr lang="en-US" dirty="0"/>
              <a:t>: Place a coffee or paint can under </a:t>
            </a:r>
            <a:r>
              <a:rPr lang="en-US" dirty="0" smtClean="0"/>
              <a:t>involved knee</a:t>
            </a:r>
            <a:r>
              <a:rPr lang="en-US" dirty="0"/>
              <a:t>, allowing knee to bend about 30 degree. Slowly extend lower leg until it </a:t>
            </a:r>
            <a:r>
              <a:rPr lang="en-US" dirty="0" smtClean="0"/>
              <a:t>is straight </a:t>
            </a:r>
            <a:r>
              <a:rPr lang="en-US" dirty="0"/>
              <a:t>and contract thigh muscles as tight as possible for 3 seconds. </a:t>
            </a:r>
            <a:r>
              <a:rPr lang="en-US" dirty="0" smtClean="0"/>
              <a:t>Slowly lower </a:t>
            </a:r>
            <a:r>
              <a:rPr lang="en-US" dirty="0"/>
              <a:t>heel to floor. Repeat and progress as detailed in PRE (#7)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8239"/>
            <a:ext cx="3124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5257800"/>
            <a:ext cx="21907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857500" cy="161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SEATED CORD EXTENSION</a:t>
            </a:r>
            <a:r>
              <a:rPr lang="en-US" dirty="0"/>
              <a:t>: In sitting position with Sport Cord placed </a:t>
            </a:r>
            <a:r>
              <a:rPr lang="en-US" dirty="0" smtClean="0"/>
              <a:t>under ball </a:t>
            </a:r>
            <a:r>
              <a:rPr lang="en-US" dirty="0"/>
              <a:t>of involved foot, extend knee against cord pushing down and away, to -</a:t>
            </a:r>
            <a:r>
              <a:rPr lang="en-US" dirty="0" smtClean="0"/>
              <a:t>5 degree</a:t>
            </a:r>
            <a:r>
              <a:rPr lang="en-US" dirty="0"/>
              <a:t>. of full extension. Repeat 3x10, 3x15, 3x20 then progress by </a:t>
            </a:r>
            <a:r>
              <a:rPr lang="en-US" dirty="0" smtClean="0"/>
              <a:t>increasing cord </a:t>
            </a:r>
            <a:r>
              <a:rPr lang="en-US" dirty="0"/>
              <a:t>density and returning to 3x10.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HIP FLEXION</a:t>
            </a:r>
            <a:r>
              <a:rPr lang="en-US" dirty="0"/>
              <a:t>: Sit on edge of firm surface with feet resting on floor. </a:t>
            </a:r>
            <a:r>
              <a:rPr lang="en-US" dirty="0" smtClean="0"/>
              <a:t>Lift involved </a:t>
            </a:r>
            <a:r>
              <a:rPr lang="en-US" dirty="0"/>
              <a:t>knee toward chest, while keeping knee comfortably bent. Hold </a:t>
            </a:r>
            <a:r>
              <a:rPr lang="en-US" dirty="0" smtClean="0"/>
              <a:t>and slowly </a:t>
            </a:r>
            <a:r>
              <a:rPr lang="en-US" dirty="0"/>
              <a:t>lower. Repeat and progress as detailed in PRE (#7).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3200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PARTIAL SQUATS</a:t>
            </a:r>
            <a:r>
              <a:rPr lang="en-US" dirty="0"/>
              <a:t>: Standing with feet shoulder width apart and </a:t>
            </a:r>
            <a:r>
              <a:rPr lang="en-US" dirty="0" smtClean="0"/>
              <a:t>toes pointing </a:t>
            </a:r>
            <a:r>
              <a:rPr lang="en-US" dirty="0"/>
              <a:t>slight outward, bend knees and slowly squat down. Maintain </a:t>
            </a:r>
            <a:r>
              <a:rPr lang="en-US" dirty="0" smtClean="0"/>
              <a:t>upright posture </a:t>
            </a:r>
            <a:r>
              <a:rPr lang="en-US" dirty="0"/>
              <a:t>and do not allow thighs to go below parallel to floor. Hold and </a:t>
            </a:r>
            <a:r>
              <a:rPr lang="en-US" dirty="0" smtClean="0"/>
              <a:t>slowly return </a:t>
            </a:r>
            <a:r>
              <a:rPr lang="en-US" dirty="0"/>
              <a:t>to start position and repeat. Progress by increasing reps to 3x20 </a:t>
            </a:r>
            <a:r>
              <a:rPr lang="en-US" dirty="0" smtClean="0"/>
              <a:t>then begin </a:t>
            </a:r>
            <a:r>
              <a:rPr lang="en-US" dirty="0"/>
              <a:t>one-leg squats.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3505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19431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SPORT CORD SQUATS</a:t>
            </a:r>
            <a:r>
              <a:rPr lang="en-US" dirty="0"/>
              <a:t>: Stand with heels on Sport Cord. Squat down </a:t>
            </a:r>
            <a:r>
              <a:rPr lang="en-US" dirty="0" smtClean="0"/>
              <a:t>and grasp </a:t>
            </a:r>
            <a:r>
              <a:rPr lang="en-US" dirty="0"/>
              <a:t>Sport Cord handles stretching cord snugly. Slowly stand erect </a:t>
            </a:r>
            <a:r>
              <a:rPr lang="en-US" dirty="0" smtClean="0"/>
              <a:t>pulling on </a:t>
            </a:r>
            <a:r>
              <a:rPr lang="en-US" dirty="0"/>
              <a:t>cord. Slowly return to squat position against cord. Repeat as </a:t>
            </a:r>
            <a:r>
              <a:rPr lang="en-US" dirty="0" smtClean="0"/>
              <a:t>directed and </a:t>
            </a:r>
            <a:r>
              <a:rPr lang="en-US" dirty="0"/>
              <a:t>progress as for Seated Cord </a:t>
            </a:r>
            <a:r>
              <a:rPr lang="en-US" dirty="0" smtClean="0"/>
              <a:t>Extensions.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2514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ONE LEG SQUATS</a:t>
            </a:r>
            <a:r>
              <a:rPr lang="en-US" dirty="0"/>
              <a:t>: Using chair or table for balance assistance, </a:t>
            </a:r>
            <a:r>
              <a:rPr lang="en-US" dirty="0" smtClean="0"/>
              <a:t>slowly squat </a:t>
            </a:r>
            <a:r>
              <a:rPr lang="en-US" dirty="0"/>
              <a:t>down on involved leg as far as possible — not to exceed 90 </a:t>
            </a:r>
            <a:r>
              <a:rPr lang="en-US" dirty="0" smtClean="0"/>
              <a:t>degrees </a:t>
            </a:r>
            <a:r>
              <a:rPr lang="en-US" dirty="0"/>
              <a:t>o</a:t>
            </a:r>
            <a:r>
              <a:rPr lang="en-US" dirty="0" smtClean="0"/>
              <a:t>f knee </a:t>
            </a:r>
            <a:r>
              <a:rPr lang="en-US" dirty="0"/>
              <a:t>flexion. Then slowly raise up to start position and repeat as directed.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28575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SIDE STEP UPS</a:t>
            </a:r>
            <a:r>
              <a:rPr lang="en-US" dirty="0"/>
              <a:t>: Stand sideways with involved leg next to 3 - 6” </a:t>
            </a:r>
            <a:r>
              <a:rPr lang="en-US" dirty="0" smtClean="0"/>
              <a:t>step.  Place </a:t>
            </a:r>
            <a:r>
              <a:rPr lang="en-US" dirty="0"/>
              <a:t>involved foot on step and slowly lift body weight with involved </a:t>
            </a:r>
            <a:r>
              <a:rPr lang="en-US" dirty="0" smtClean="0"/>
              <a:t>leg.  Slowly </a:t>
            </a:r>
            <a:r>
              <a:rPr lang="en-US" dirty="0"/>
              <a:t>lower body back to start position, gently touching heel on ground, </a:t>
            </a:r>
            <a:r>
              <a:rPr lang="en-US" dirty="0" smtClean="0"/>
              <a:t>then repeat </a:t>
            </a:r>
            <a:r>
              <a:rPr lang="en-US" dirty="0"/>
              <a:t>by slowly lifting body with involved leg. Repeat as by </a:t>
            </a:r>
            <a:r>
              <a:rPr lang="en-US" dirty="0" smtClean="0"/>
              <a:t>increasing repetitions </a:t>
            </a:r>
            <a:r>
              <a:rPr lang="en-US" dirty="0"/>
              <a:t>for 3 x 10 to 3 x 15 to 3 x 20, increase step height 2 - 3” begin </a:t>
            </a:r>
            <a:r>
              <a:rPr lang="en-US" dirty="0" smtClean="0"/>
              <a:t>with 3 </a:t>
            </a:r>
            <a:r>
              <a:rPr lang="en-US" dirty="0"/>
              <a:t>x 10 reps, </a:t>
            </a:r>
            <a:r>
              <a:rPr lang="en-US" dirty="0" smtClean="0"/>
              <a:t>increasing </a:t>
            </a:r>
            <a:r>
              <a:rPr lang="en-US" dirty="0"/>
              <a:t>to 3 x 20.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362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FRONT STEP UPS</a:t>
            </a:r>
            <a:r>
              <a:rPr lang="en-US" dirty="0"/>
              <a:t>: Stand directly behind 4 - 6” step or box. Step up </a:t>
            </a:r>
            <a:r>
              <a:rPr lang="en-US" dirty="0" smtClean="0"/>
              <a:t>on box </a:t>
            </a:r>
            <a:r>
              <a:rPr lang="en-US" dirty="0"/>
              <a:t>with involved leg followed by uninvolved leg. Step back down </a:t>
            </a:r>
            <a:r>
              <a:rPr lang="en-US" dirty="0" smtClean="0"/>
              <a:t>with involved </a:t>
            </a:r>
            <a:r>
              <a:rPr lang="en-US" dirty="0"/>
              <a:t>leg followed by uninvolved leg. Repeat as directed, increasing </a:t>
            </a:r>
            <a:r>
              <a:rPr lang="en-US" dirty="0" smtClean="0"/>
              <a:t>reps and </a:t>
            </a:r>
            <a:r>
              <a:rPr lang="en-US" dirty="0"/>
              <a:t>box height as directed in Side Step </a:t>
            </a:r>
            <a:r>
              <a:rPr lang="en-US" dirty="0" smtClean="0"/>
              <a:t>Ups.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124200"/>
            <a:ext cx="28956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BALL SQUEEZE</a:t>
            </a:r>
            <a:r>
              <a:rPr lang="en-US" dirty="0"/>
              <a:t>: Seated on edge of chair, place an 8 - 10” rubber </a:t>
            </a:r>
            <a:r>
              <a:rPr lang="en-US" dirty="0" smtClean="0"/>
              <a:t>ball between </a:t>
            </a:r>
            <a:r>
              <a:rPr lang="en-US" dirty="0"/>
              <a:t>knees. Slowly contract inner thigh muscles, squeezing ball </a:t>
            </a:r>
            <a:r>
              <a:rPr lang="en-US" dirty="0" smtClean="0"/>
              <a:t>as tightly </a:t>
            </a:r>
            <a:r>
              <a:rPr lang="en-US" dirty="0"/>
              <a:t>as possible, hold for 5 - 10 seconds. Relax and repeat as directed.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352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PATELLA MOBILIZATION</a:t>
            </a:r>
            <a:r>
              <a:rPr lang="en-US" dirty="0"/>
              <a:t>: With leg straight and muscles relaxed, place </a:t>
            </a:r>
            <a:r>
              <a:rPr lang="en-US" dirty="0" smtClean="0"/>
              <a:t>two fingers </a:t>
            </a:r>
            <a:r>
              <a:rPr lang="en-US" dirty="0"/>
              <a:t>on either side of the kneecap and gently move kneecap side-to-side </a:t>
            </a:r>
            <a:r>
              <a:rPr lang="en-US" dirty="0" smtClean="0"/>
              <a:t>for 1 </a:t>
            </a:r>
            <a:r>
              <a:rPr lang="en-US" dirty="0"/>
              <a:t>- 2 minutes. Repeat, moving the kneecap up and down for 1 - 2 </a:t>
            </a:r>
            <a:r>
              <a:rPr lang="en-US" dirty="0" smtClean="0"/>
              <a:t>minutes. Repeat </a:t>
            </a:r>
            <a:r>
              <a:rPr lang="en-US" dirty="0"/>
              <a:t>as often as possible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3124200"/>
            <a:ext cx="2286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371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HEEL RAISES</a:t>
            </a:r>
            <a:r>
              <a:rPr lang="en-US" dirty="0"/>
              <a:t>: Stand with feet shoulder width apart and toes </a:t>
            </a:r>
            <a:r>
              <a:rPr lang="en-US" dirty="0" smtClean="0"/>
              <a:t>pointed forward</a:t>
            </a:r>
            <a:r>
              <a:rPr lang="en-US" dirty="0"/>
              <a:t>. Raise up on toes, lifting heels off floor as high as possible. Hold </a:t>
            </a:r>
            <a:r>
              <a:rPr lang="en-US" dirty="0" smtClean="0"/>
              <a:t>for one </a:t>
            </a:r>
            <a:r>
              <a:rPr lang="en-US" dirty="0"/>
              <a:t>second and slowly lower to start position. Progress by increasing </a:t>
            </a:r>
            <a:r>
              <a:rPr lang="en-US" dirty="0" smtClean="0"/>
              <a:t>reps, placing </a:t>
            </a:r>
            <a:r>
              <a:rPr lang="en-US" dirty="0"/>
              <a:t>balls of feet on 2 - 4” board (elevated), then progressing to </a:t>
            </a:r>
            <a:r>
              <a:rPr lang="en-US" dirty="0" smtClean="0"/>
              <a:t>one-leg calf/heel </a:t>
            </a:r>
            <a:r>
              <a:rPr lang="en-US" dirty="0"/>
              <a:t>raises.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819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CHAIR WALK</a:t>
            </a:r>
            <a:r>
              <a:rPr lang="en-US" dirty="0"/>
              <a:t>: Sit on a rolling chair or stool. Reach out in front of body </a:t>
            </a:r>
            <a:r>
              <a:rPr lang="en-US" dirty="0" smtClean="0"/>
              <a:t>as far </a:t>
            </a:r>
            <a:r>
              <a:rPr lang="en-US" dirty="0"/>
              <a:t>as possible with involved heel. Slowly pull body and chair toward </a:t>
            </a:r>
            <a:r>
              <a:rPr lang="en-US" dirty="0" smtClean="0"/>
              <a:t>heel and </a:t>
            </a:r>
            <a:r>
              <a:rPr lang="en-US" dirty="0"/>
              <a:t>repeat with opposite leg. Fully extend leg on each cycle and DO </a:t>
            </a:r>
            <a:r>
              <a:rPr lang="en-US" dirty="0" smtClean="0"/>
              <a:t>NOT EXCEED </a:t>
            </a:r>
            <a:r>
              <a:rPr lang="en-US" dirty="0"/>
              <a:t>90 DEGREES OF KNEE FLEXION. Repeat as directed.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24193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SLIDE BOARD</a:t>
            </a:r>
            <a:r>
              <a:rPr lang="en-US" dirty="0"/>
              <a:t>: Begin at one end of slide board with knees bent and </a:t>
            </a:r>
            <a:r>
              <a:rPr lang="en-US" dirty="0" smtClean="0"/>
              <a:t>one foot </a:t>
            </a:r>
            <a:r>
              <a:rPr lang="en-US" dirty="0"/>
              <a:t>pressed against block. Maintaining a squatting position, use outside </a:t>
            </a:r>
            <a:r>
              <a:rPr lang="en-US" dirty="0" smtClean="0"/>
              <a:t>leg to </a:t>
            </a:r>
            <a:r>
              <a:rPr lang="en-US" dirty="0"/>
              <a:t>push body sideways across board, sliding to opposite side. Bring both </a:t>
            </a:r>
            <a:r>
              <a:rPr lang="en-US" dirty="0" smtClean="0"/>
              <a:t>feet together </a:t>
            </a:r>
            <a:r>
              <a:rPr lang="en-US" dirty="0"/>
              <a:t>when opposite block is reached and repeat.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10000"/>
            <a:ext cx="33528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1952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STATIONARY BICYCLING</a:t>
            </a:r>
            <a:r>
              <a:rPr lang="en-US" dirty="0"/>
              <a:t>: Adjust seat height so that legs are </a:t>
            </a:r>
            <a:r>
              <a:rPr lang="en-US" dirty="0" smtClean="0"/>
              <a:t>almost straight </a:t>
            </a:r>
            <a:r>
              <a:rPr lang="en-US" dirty="0"/>
              <a:t>at the bottom pedal position. Tension should provide low </a:t>
            </a:r>
            <a:r>
              <a:rPr lang="en-US" dirty="0" smtClean="0"/>
              <a:t>to moderate </a:t>
            </a:r>
            <a:r>
              <a:rPr lang="en-US" dirty="0"/>
              <a:t>resistance. Ride for 10 - 20 minutes. Progress by lowering </a:t>
            </a:r>
            <a:r>
              <a:rPr lang="en-US" dirty="0" smtClean="0"/>
              <a:t>seat height </a:t>
            </a:r>
            <a:r>
              <a:rPr lang="en-US" dirty="0"/>
              <a:t>as tolerable and increasing resistance and time.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2590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SWIMMING/RUNNING/STAIRCLIMBER</a:t>
            </a:r>
            <a:r>
              <a:rPr lang="en-US" dirty="0"/>
              <a:t>: These activities may be </a:t>
            </a:r>
            <a:r>
              <a:rPr lang="en-US" dirty="0" smtClean="0"/>
              <a:t>beneficial to </a:t>
            </a:r>
            <a:r>
              <a:rPr lang="en-US" dirty="0"/>
              <a:t>your knee </a:t>
            </a:r>
            <a:r>
              <a:rPr lang="en-US" dirty="0" smtClean="0"/>
              <a:t>rehabilitation.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91" y="453798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35692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3921"/>
            <a:ext cx="1997193" cy="202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905000"/>
            <a:ext cx="3490911" cy="237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HEEL SLIDES</a:t>
            </a:r>
            <a:r>
              <a:rPr lang="en-US" dirty="0"/>
              <a:t>: While sitting on a smooth surface, pull heel of injured </a:t>
            </a:r>
            <a:r>
              <a:rPr lang="en-US" dirty="0" smtClean="0"/>
              <a:t>leg toward </a:t>
            </a:r>
            <a:r>
              <a:rPr lang="en-US" dirty="0"/>
              <a:t>buttocks, flexing knee as much as tolerable. Hold and straighten leg </a:t>
            </a:r>
            <a:r>
              <a:rPr lang="en-US" dirty="0" smtClean="0"/>
              <a:t>by sliding </a:t>
            </a:r>
            <a:r>
              <a:rPr lang="en-US" dirty="0"/>
              <a:t>heel downward. Use hands to put pressure on leg above </a:t>
            </a:r>
            <a:r>
              <a:rPr lang="en-US" dirty="0" smtClean="0"/>
              <a:t>kneecap, trying </a:t>
            </a:r>
            <a:r>
              <a:rPr lang="en-US" dirty="0"/>
              <a:t>to make the knee as straight as possible. Repeat 30 times, 2 - 3 </a:t>
            </a:r>
            <a:r>
              <a:rPr lang="en-US" dirty="0" smtClean="0"/>
              <a:t>times daily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048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6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PASSIVE KNEE FLEXION</a:t>
            </a:r>
            <a:r>
              <a:rPr lang="en-US" dirty="0"/>
              <a:t>: While seated in chair or table, gently </a:t>
            </a:r>
            <a:r>
              <a:rPr lang="en-US" dirty="0" smtClean="0"/>
              <a:t>push involved </a:t>
            </a:r>
            <a:r>
              <a:rPr lang="en-US" dirty="0"/>
              <a:t>foot back as far as tolerable with opposite leg. Hold for 5 seconds </a:t>
            </a:r>
            <a:r>
              <a:rPr lang="en-US" dirty="0" smtClean="0"/>
              <a:t>and slowly </a:t>
            </a:r>
            <a:r>
              <a:rPr lang="en-US" dirty="0"/>
              <a:t>relax. Repeat 30 times, 2 - 3 times daily.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733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6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QUAD SETS</a:t>
            </a:r>
            <a:r>
              <a:rPr lang="en-US" dirty="0"/>
              <a:t>: With leg as straight as possible, tighten thigh muscles, </a:t>
            </a:r>
            <a:r>
              <a:rPr lang="en-US" dirty="0" smtClean="0"/>
              <a:t>trying to </a:t>
            </a:r>
            <a:r>
              <a:rPr lang="en-US" dirty="0"/>
              <a:t>pull kneecap toward hip. Hold for 10 seconds contracting the muscles </a:t>
            </a:r>
            <a:r>
              <a:rPr lang="en-US" dirty="0" smtClean="0"/>
              <a:t>as tight </a:t>
            </a:r>
            <a:r>
              <a:rPr lang="en-US" dirty="0"/>
              <a:t>as possible. Relax and rest 2 seconds. Repeat as often as possible.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04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6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HAMSTRING STRETCH</a:t>
            </a:r>
            <a:r>
              <a:rPr lang="en-US" dirty="0"/>
              <a:t>: While seated with legs straight and heels resting </a:t>
            </a:r>
            <a:r>
              <a:rPr lang="en-US" dirty="0" smtClean="0"/>
              <a:t>on a </a:t>
            </a:r>
            <a:r>
              <a:rPr lang="en-US" dirty="0"/>
              <a:t>book or rolled up towel, slowly lean over involved leg touching toes </a:t>
            </a:r>
            <a:r>
              <a:rPr lang="en-US" dirty="0" smtClean="0"/>
              <a:t>with hands </a:t>
            </a:r>
            <a:r>
              <a:rPr lang="en-US" dirty="0"/>
              <a:t>and nose to knee. Hold for </a:t>
            </a:r>
            <a:r>
              <a:rPr lang="en-US" dirty="0" smtClean="0"/>
              <a:t>30 </a:t>
            </a:r>
            <a:r>
              <a:rPr lang="en-US" dirty="0"/>
              <a:t>- </a:t>
            </a:r>
            <a:r>
              <a:rPr lang="en-US" dirty="0" smtClean="0"/>
              <a:t>60 </a:t>
            </a:r>
            <a:r>
              <a:rPr lang="en-US" dirty="0"/>
              <a:t>seconds and slowly return to </a:t>
            </a:r>
            <a:r>
              <a:rPr lang="en-US" dirty="0" smtClean="0"/>
              <a:t>start position</a:t>
            </a:r>
            <a:r>
              <a:rPr lang="en-US" dirty="0"/>
              <a:t>. </a:t>
            </a:r>
            <a:r>
              <a:rPr lang="en-US" b="1" dirty="0"/>
              <a:t>DO NOT BOUNCE! </a:t>
            </a:r>
            <a:r>
              <a:rPr lang="en-US" dirty="0"/>
              <a:t>Repeat as often as possible.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4290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6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PROGRESSIVE RESISTANCE EXERCISE (PRE)</a:t>
            </a:r>
            <a:r>
              <a:rPr lang="en-US" dirty="0"/>
              <a:t>: Begin all PRE’s doing </a:t>
            </a:r>
            <a:r>
              <a:rPr lang="en-US" dirty="0" smtClean="0"/>
              <a:t>3 sets </a:t>
            </a:r>
            <a:r>
              <a:rPr lang="en-US" dirty="0"/>
              <a:t>of 10 repetitions. Upon completion of 3x10 with little difficulty, progress </a:t>
            </a:r>
            <a:r>
              <a:rPr lang="en-US" dirty="0" smtClean="0"/>
              <a:t>to 3x15 </a:t>
            </a:r>
            <a:r>
              <a:rPr lang="en-US" dirty="0"/>
              <a:t>for the next session, then 3x20. When 3x20 can be completed with </a:t>
            </a:r>
            <a:r>
              <a:rPr lang="en-US" dirty="0" smtClean="0"/>
              <a:t>little difficulty</a:t>
            </a:r>
            <a:r>
              <a:rPr lang="en-US" dirty="0"/>
              <a:t>, add 1 - 2 lbs. of resistance and return to 3x10. Work back up to </a:t>
            </a:r>
            <a:r>
              <a:rPr lang="en-US" dirty="0" smtClean="0"/>
              <a:t>3x20 add </a:t>
            </a:r>
            <a:r>
              <a:rPr lang="en-US" dirty="0"/>
              <a:t>another 1 - 2 </a:t>
            </a:r>
            <a:r>
              <a:rPr lang="en-US" dirty="0" err="1"/>
              <a:t>lbs</a:t>
            </a:r>
            <a:r>
              <a:rPr lang="en-US" dirty="0"/>
              <a:t>, and repeat cycle.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3200400" cy="332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6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5105400"/>
            <a:ext cx="6512511" cy="1524000"/>
          </a:xfrm>
        </p:spPr>
        <p:txBody>
          <a:bodyPr/>
          <a:lstStyle/>
          <a:p>
            <a:r>
              <a:rPr lang="en-US" sz="3600" dirty="0"/>
              <a:t>D.A.P.R.E. To Develop Strength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304800"/>
            <a:ext cx="8382000" cy="4191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athlete must perform some progressive resistive exercises on a regular basis if an increase of strength is desired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D.A.P.R.E. technique takes advantage of the fact that strength can be redeveloped much more quickly than it was developed initially.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Patients perform maximal repetitions during their third and fourth sets, with the number or repetitions performed used as a basis for adjusting the resistance for the fourth set and next day, respectively.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Each side of the body should be worked independently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Prevents the injured limb from depending on the non-injured one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It establishes a functional strength-development goal for the injured side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98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1854</Words>
  <Application>Microsoft Office PowerPoint</Application>
  <PresentationFormat>On-screen Show (4:3)</PresentationFormat>
  <Paragraphs>140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Slipstream</vt:lpstr>
      <vt:lpstr>Rehabilitation of Knee Injuries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D.A.P.R.E. To Develop Strength</vt:lpstr>
      <vt:lpstr>D.A.P.R.E.</vt:lpstr>
      <vt:lpstr>Adjustment of Working Weight</vt:lpstr>
      <vt:lpstr>PowerPoint Presentation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  <vt:lpstr>Knee Exercises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Rehabilitation of Knee Injuries</dc:title>
  <dc:creator>Owner</dc:creator>
  <cp:lastModifiedBy>Owner</cp:lastModifiedBy>
  <cp:revision>20</cp:revision>
  <dcterms:created xsi:type="dcterms:W3CDTF">2011-12-17T07:36:25Z</dcterms:created>
  <dcterms:modified xsi:type="dcterms:W3CDTF">2011-12-17T09:56:50Z</dcterms:modified>
</cp:coreProperties>
</file>