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2597C-A8D1-47D8-A78C-CFE7C08FA251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F3845-5E1A-4C10-9C33-F02E52F5C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25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29E26D7-E1E7-4083-AA1D-78B25AB5D97E}" type="slidenum">
              <a:rPr lang="en-US" sz="1200" smtClean="0"/>
              <a:pPr/>
              <a:t>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0A1C9C3-92FB-4240-9BED-643CC04BF942}" type="slidenum">
              <a:rPr lang="en-US" sz="1200" smtClean="0"/>
              <a:pPr/>
              <a:t>11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D4CC819-F78B-4596-94F3-5A491828BDA9}" type="slidenum">
              <a:rPr lang="en-US" sz="1200" smtClean="0"/>
              <a:pPr/>
              <a:t>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AD7FBA2-E0DC-4557-B853-DA2F2090394E}" type="slidenum">
              <a:rPr lang="en-US" sz="1200" smtClean="0"/>
              <a:pPr/>
              <a:t>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1C9939F-E6D7-4EBD-A00C-912317E67BBD}" type="slidenum">
              <a:rPr lang="en-US" sz="1200" smtClean="0"/>
              <a:pPr/>
              <a:t>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C60AAFA-3B9C-4027-9478-EA4DF91F9465}" type="slidenum">
              <a:rPr lang="en-US" sz="1200" smtClean="0"/>
              <a:pPr/>
              <a:t>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2260489-70D9-4450-8F0E-A12A76FA1B8E}" type="slidenum">
              <a:rPr lang="en-US" sz="1200" smtClean="0"/>
              <a:pPr/>
              <a:t>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32EBCAE-28DD-4DEC-9A79-AC7EACDD5161}" type="slidenum">
              <a:rPr lang="en-US" sz="1200" smtClean="0"/>
              <a:pPr/>
              <a:t>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B6CB503-1D2B-4120-A6B0-693016D43D75}" type="slidenum">
              <a:rPr lang="en-US" sz="1200" smtClean="0"/>
              <a:pPr/>
              <a:t>9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C4BCB6A-20E7-4F6C-86FC-0FD04BBD29A5}" type="slidenum">
              <a:rPr lang="en-US" sz="1200" smtClean="0"/>
              <a:pPr/>
              <a:t>10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810C-427E-4878-86E2-9F65FB34B7BE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E6E1-54BB-4B97-AB04-82E490C03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45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810C-427E-4878-86E2-9F65FB34B7BE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E6E1-54BB-4B97-AB04-82E490C03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6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810C-427E-4878-86E2-9F65FB34B7BE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E6E1-54BB-4B97-AB04-82E490C03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462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85800" y="838200"/>
            <a:ext cx="78486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11690-DDBF-4D15-9C63-D29399B9FE63}" type="datetime1">
              <a:rPr lang="en-US"/>
              <a:pPr>
                <a:defRPr/>
              </a:pPr>
              <a:t>12/19/2011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McGraw-Hill Higher Education.   All rights reserved.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048E5-F4A7-4E1F-BAF9-8D901480DF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016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810C-427E-4878-86E2-9F65FB34B7BE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E6E1-54BB-4B97-AB04-82E490C03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64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810C-427E-4878-86E2-9F65FB34B7BE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E6E1-54BB-4B97-AB04-82E490C03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2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810C-427E-4878-86E2-9F65FB34B7BE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E6E1-54BB-4B97-AB04-82E490C03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73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810C-427E-4878-86E2-9F65FB34B7BE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E6E1-54BB-4B97-AB04-82E490C03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96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810C-427E-4878-86E2-9F65FB34B7BE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E6E1-54BB-4B97-AB04-82E490C03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810C-427E-4878-86E2-9F65FB34B7BE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E6E1-54BB-4B97-AB04-82E490C03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62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810C-427E-4878-86E2-9F65FB34B7BE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E6E1-54BB-4B97-AB04-82E490C03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94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F810C-427E-4878-86E2-9F65FB34B7BE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E6E1-54BB-4B97-AB04-82E490C03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33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F810C-427E-4878-86E2-9F65FB34B7BE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BE6E1-54BB-4B97-AB04-82E490C03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90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Relationship Id="rId9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Relationship Id="rId9" Type="http://schemas.openxmlformats.org/officeDocument/2006/relationships/image" Target="../media/image2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Rehabilitation of Wrist, Hand, &amp; Finger Injuries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Chapter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985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685800"/>
            <a:ext cx="7467600" cy="4724400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Neuromuscular Control</a:t>
            </a:r>
          </a:p>
          <a:p>
            <a:pPr lvl="1"/>
            <a:r>
              <a:rPr lang="en-US" sz="2700" smtClean="0">
                <a:latin typeface="Arial" charset="0"/>
                <a:cs typeface="Arial" charset="0"/>
              </a:rPr>
              <a:t>Hand and fingers require restoration of dexterity</a:t>
            </a:r>
          </a:p>
          <a:p>
            <a:pPr lvl="2"/>
            <a:r>
              <a:rPr lang="en-US" smtClean="0">
                <a:latin typeface="Arial" charset="0"/>
                <a:cs typeface="Arial" charset="0"/>
              </a:rPr>
              <a:t>Pinching, fine motor activities (buttoning buttons, tying shoes, and picking up small objects)</a:t>
            </a:r>
          </a:p>
          <a:p>
            <a:pPr lvl="1"/>
            <a:r>
              <a:rPr lang="en-US" sz="2700" smtClean="0">
                <a:latin typeface="Arial" charset="0"/>
                <a:cs typeface="Arial" charset="0"/>
              </a:rPr>
              <a:t>It is important to incorporate functional activities designed to restore patient’s ability to perform daily activities</a:t>
            </a:r>
          </a:p>
          <a:p>
            <a:endParaRPr lang="en-US" sz="2700" smtClean="0">
              <a:latin typeface="Arial" charset="0"/>
              <a:cs typeface="Arial" charset="0"/>
            </a:endParaRPr>
          </a:p>
        </p:txBody>
      </p:sp>
      <p:sp>
        <p:nvSpPr>
          <p:cNvPr id="1126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0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33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1"/>
          <p:cNvSpPr>
            <a:spLocks noGrp="1"/>
          </p:cNvSpPr>
          <p:nvPr>
            <p:ph type="ftr" sz="quarter" idx="1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000" dirty="0" smtClean="0">
              <a:latin typeface="Arial" charset="0"/>
              <a:cs typeface="Arial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28600"/>
            <a:ext cx="7848600" cy="3124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latin typeface="Arial" charset="0"/>
                <a:cs typeface="Arial" charset="0"/>
              </a:rPr>
              <a:t>Return to Activity</a:t>
            </a:r>
          </a:p>
          <a:p>
            <a:pPr lvl="1">
              <a:lnSpc>
                <a:spcPct val="90000"/>
              </a:lnSpc>
            </a:pPr>
            <a:r>
              <a:rPr lang="en-US" sz="2700" smtClean="0">
                <a:latin typeface="Arial" charset="0"/>
                <a:cs typeface="Arial" charset="0"/>
              </a:rPr>
              <a:t>Grip strength must be equal bilaterally, full range of motion and dexterity</a:t>
            </a:r>
          </a:p>
          <a:p>
            <a:pPr lvl="1">
              <a:lnSpc>
                <a:spcPct val="90000"/>
              </a:lnSpc>
            </a:pPr>
            <a:r>
              <a:rPr lang="en-US" sz="2700" smtClean="0">
                <a:latin typeface="Arial" charset="0"/>
                <a:cs typeface="Arial" charset="0"/>
              </a:rPr>
              <a:t>Thumb has unique strength requirements</a:t>
            </a:r>
          </a:p>
          <a:p>
            <a:pPr lvl="1">
              <a:lnSpc>
                <a:spcPct val="90000"/>
              </a:lnSpc>
            </a:pPr>
            <a:r>
              <a:rPr lang="en-US" sz="2700" smtClean="0">
                <a:latin typeface="Arial" charset="0"/>
                <a:cs typeface="Arial" charset="0"/>
              </a:rPr>
              <a:t>A variety of customizable bracing and splinting devices are available to protect injured wrist and hand</a:t>
            </a:r>
          </a:p>
        </p:txBody>
      </p:sp>
      <p:pic>
        <p:nvPicPr>
          <p:cNvPr id="12292" name="Picture 3" descr="24-46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581400"/>
            <a:ext cx="1371600" cy="234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4" descr="24-47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657600"/>
            <a:ext cx="21336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5" descr="24-48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25" y="4038600"/>
            <a:ext cx="294957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1413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mtClean="0">
                <a:latin typeface="Arial" charset="0"/>
                <a:cs typeface="Arial" charset="0"/>
              </a:rPr>
              <a:t>Rehabilitation of the Forearm, Wrist, Hand and Fingers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52600"/>
            <a:ext cx="7772400" cy="48006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>
                <a:latin typeface="Arial" charset="0"/>
                <a:cs typeface="Arial" charset="0"/>
              </a:rPr>
              <a:t>General Body Conditioning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Must maintain pre-injury level of conditioning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Cardiorespiratory, strength, flexibility and neuromuscular control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Many exercise options (particularly lower extremity)</a:t>
            </a:r>
          </a:p>
          <a:p>
            <a:pPr>
              <a:defRPr/>
            </a:pPr>
            <a:r>
              <a:rPr lang="en-US" dirty="0" smtClean="0">
                <a:latin typeface="Arial" charset="0"/>
                <a:cs typeface="Arial" charset="0"/>
              </a:rPr>
              <a:t>Joint Mobilizations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Wrist and hand respond to traction and mobilization techniques</a:t>
            </a:r>
          </a:p>
        </p:txBody>
      </p:sp>
      <p:sp>
        <p:nvSpPr>
          <p:cNvPr id="3076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0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31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533400"/>
            <a:ext cx="7772400" cy="1676400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Joint Mobilization (cont.)</a:t>
            </a: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Can be used to increase specific ranges of motion</a:t>
            </a:r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000" dirty="0" smtClean="0">
              <a:latin typeface="Arial" charset="0"/>
              <a:cs typeface="Arial" charset="0"/>
            </a:endParaRPr>
          </a:p>
        </p:txBody>
      </p:sp>
      <p:pic>
        <p:nvPicPr>
          <p:cNvPr id="4101" name="Picture 5" descr="24-38A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88" y="2362200"/>
            <a:ext cx="224631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 descr="24-38B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5" y="2362200"/>
            <a:ext cx="19780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24-38C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038600"/>
            <a:ext cx="22209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 descr="24-38D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301875"/>
            <a:ext cx="21336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 descr="24-38E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038600"/>
            <a:ext cx="21478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0" descr="24-38F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575" y="4038600"/>
            <a:ext cx="20732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591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28600"/>
            <a:ext cx="7772400" cy="5867400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Flexibility</a:t>
            </a: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Full pain free ROM is a major goal of rehabilitation</a:t>
            </a: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The program should include active assisted and active pain free stretching</a:t>
            </a:r>
          </a:p>
          <a:p>
            <a:pPr lvl="1">
              <a:buFontTx/>
              <a:buNone/>
            </a:pPr>
            <a:endParaRPr lang="en-US" smtClean="0">
              <a:latin typeface="Arial" charset="0"/>
              <a:cs typeface="Arial" charset="0"/>
            </a:endParaRPr>
          </a:p>
          <a:p>
            <a:r>
              <a:rPr lang="en-US" smtClean="0">
                <a:latin typeface="Arial" charset="0"/>
                <a:cs typeface="Arial" charset="0"/>
              </a:rPr>
              <a:t>Strength</a:t>
            </a: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Exercises should not aggravate condition or disrupt healing process</a:t>
            </a: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A variety of exercises are available for strength (wrist and hand)</a:t>
            </a:r>
          </a:p>
          <a:p>
            <a:pPr lvl="1"/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123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0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64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685800" y="228600"/>
            <a:ext cx="8077200" cy="1066800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Flexibility Exercises</a:t>
            </a:r>
          </a:p>
        </p:txBody>
      </p:sp>
      <p:sp>
        <p:nvSpPr>
          <p:cNvPr id="6148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000" dirty="0" smtClean="0">
              <a:latin typeface="Arial" charset="0"/>
              <a:cs typeface="Arial" charset="0"/>
            </a:endParaRPr>
          </a:p>
        </p:txBody>
      </p:sp>
      <p:pic>
        <p:nvPicPr>
          <p:cNvPr id="6149" name="Picture 6" descr="24-39A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447800"/>
            <a:ext cx="24574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7" descr="24-39B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447800"/>
            <a:ext cx="2438400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8" descr="24-39C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7800"/>
            <a:ext cx="22098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9" descr="24-39D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276600"/>
            <a:ext cx="16827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10" descr="24-39E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276600"/>
            <a:ext cx="18288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1" descr="24-39F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276600"/>
            <a:ext cx="17526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825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latin typeface="Arial" charset="0"/>
                <a:cs typeface="Arial" charset="0"/>
              </a:rPr>
              <a:t>Flexibility Exercises</a:t>
            </a:r>
            <a:br>
              <a:rPr lang="en-US" smtClean="0">
                <a:latin typeface="Arial" charset="0"/>
                <a:cs typeface="Arial" charset="0"/>
              </a:rPr>
            </a:b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7171" name="TextBox 5"/>
          <p:cNvSpPr txBox="1">
            <a:spLocks noChangeArrowheads="1"/>
          </p:cNvSpPr>
          <p:nvPr/>
        </p:nvSpPr>
        <p:spPr bwMode="auto">
          <a:xfrm>
            <a:off x="3352800" y="17526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dirty="0">
              <a:latin typeface="Arial Unicode MS" pitchFamily="34" charset="-128"/>
            </a:endParaRPr>
          </a:p>
        </p:txBody>
      </p:sp>
      <p:sp>
        <p:nvSpPr>
          <p:cNvPr id="7172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000" dirty="0" smtClean="0">
              <a:latin typeface="Arial" charset="0"/>
              <a:cs typeface="Arial" charset="0"/>
            </a:endParaRPr>
          </a:p>
        </p:txBody>
      </p:sp>
      <p:pic>
        <p:nvPicPr>
          <p:cNvPr id="7173" name="Picture 8" descr="24-40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43200"/>
            <a:ext cx="2287588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9" descr="24-40B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743200"/>
            <a:ext cx="3379788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10" descr="24-40C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743200"/>
            <a:ext cx="24066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084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latin typeface="Arial" charset="0"/>
                <a:cs typeface="Arial" charset="0"/>
              </a:rPr>
              <a:t>Neural Tension Exercises</a:t>
            </a:r>
            <a:br>
              <a:rPr lang="en-US" smtClean="0">
                <a:latin typeface="Arial" charset="0"/>
                <a:cs typeface="Arial" charset="0"/>
              </a:rPr>
            </a:b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8196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000" dirty="0" smtClean="0">
              <a:latin typeface="Arial" charset="0"/>
              <a:cs typeface="Arial" charset="0"/>
            </a:endParaRPr>
          </a:p>
        </p:txBody>
      </p:sp>
      <p:pic>
        <p:nvPicPr>
          <p:cNvPr id="8197" name="Picture 11" descr="24-4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588" y="2514600"/>
            <a:ext cx="70866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375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latin typeface="Arial" charset="0"/>
                <a:cs typeface="Arial" charset="0"/>
              </a:rPr>
              <a:t>Strengthening Exercises</a:t>
            </a:r>
            <a:br>
              <a:rPr lang="en-US" smtClean="0">
                <a:latin typeface="Arial" charset="0"/>
                <a:cs typeface="Arial" charset="0"/>
              </a:rPr>
            </a:b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9220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000" dirty="0" smtClean="0">
              <a:latin typeface="Arial" charset="0"/>
              <a:cs typeface="Arial" charset="0"/>
            </a:endParaRPr>
          </a:p>
        </p:txBody>
      </p:sp>
      <p:pic>
        <p:nvPicPr>
          <p:cNvPr id="9221" name="Picture 6" descr="24-43A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447800"/>
            <a:ext cx="2322513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7" descr="24-43B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390650"/>
            <a:ext cx="20113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8" descr="24-43C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743200"/>
            <a:ext cx="1262063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9" descr="24-43D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743200"/>
            <a:ext cx="160655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10" descr="24-43E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743200"/>
            <a:ext cx="1760538" cy="187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11" descr="24-43F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864100"/>
            <a:ext cx="2005013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7" name="Picture 12" descr="24-43G.jp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864100"/>
            <a:ext cx="1712913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589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000" dirty="0" smtClean="0">
              <a:latin typeface="Arial" charset="0"/>
              <a:cs typeface="Arial" charset="0"/>
            </a:endParaRPr>
          </a:p>
        </p:txBody>
      </p:sp>
      <p:pic>
        <p:nvPicPr>
          <p:cNvPr id="10244" name="Picture 13" descr="24-44A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43000"/>
            <a:ext cx="2011363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14" descr="24-44B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200400"/>
            <a:ext cx="1871663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15" descr="24-44C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52800"/>
            <a:ext cx="1881188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16" descr="24-44D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066800"/>
            <a:ext cx="1712913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17" descr="24-45A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914400"/>
            <a:ext cx="1792288" cy="164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18" descr="24-45B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819400"/>
            <a:ext cx="1428750" cy="164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19" descr="24-45C.jp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724400"/>
            <a:ext cx="1657350" cy="164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668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7030A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215</Words>
  <Application>Microsoft Office PowerPoint</Application>
  <PresentationFormat>On-screen Show (4:3)</PresentationFormat>
  <Paragraphs>41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Rehabilitation of Wrist, Hand, &amp; Finger Injuries</vt:lpstr>
      <vt:lpstr>Rehabilitation of the Forearm, Wrist, Hand and Fingers</vt:lpstr>
      <vt:lpstr>PowerPoint Presentation</vt:lpstr>
      <vt:lpstr>PowerPoint Presentation</vt:lpstr>
      <vt:lpstr>Flexibility Exercises</vt:lpstr>
      <vt:lpstr>Flexibility Exercises </vt:lpstr>
      <vt:lpstr>Neural Tension Exercises </vt:lpstr>
      <vt:lpstr>Strengthening Exercises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Rehabilitation of Wrist, Hand, &amp; Finger Injuries</dc:title>
  <dc:creator>Owner</dc:creator>
  <cp:lastModifiedBy>Owner</cp:lastModifiedBy>
  <cp:revision>1</cp:revision>
  <dcterms:created xsi:type="dcterms:W3CDTF">2011-12-19T19:53:39Z</dcterms:created>
  <dcterms:modified xsi:type="dcterms:W3CDTF">2011-12-19T20:02:23Z</dcterms:modified>
</cp:coreProperties>
</file>