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CFFB-BB73-4F9A-AA32-BA3A8D846CC1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9153-D9FB-4F6E-B363-919770B4D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7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CFFB-BB73-4F9A-AA32-BA3A8D846CC1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9153-D9FB-4F6E-B363-919770B4D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53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CFFB-BB73-4F9A-AA32-BA3A8D846CC1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9153-D9FB-4F6E-B363-919770B4D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63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CFFB-BB73-4F9A-AA32-BA3A8D846CC1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9153-D9FB-4F6E-B363-919770B4D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633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CFFB-BB73-4F9A-AA32-BA3A8D846CC1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9153-D9FB-4F6E-B363-919770B4D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26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CFFB-BB73-4F9A-AA32-BA3A8D846CC1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9153-D9FB-4F6E-B363-919770B4D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518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CFFB-BB73-4F9A-AA32-BA3A8D846CC1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9153-D9FB-4F6E-B363-919770B4D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31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CFFB-BB73-4F9A-AA32-BA3A8D846CC1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9153-D9FB-4F6E-B363-919770B4D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05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CFFB-BB73-4F9A-AA32-BA3A8D846CC1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9153-D9FB-4F6E-B363-919770B4D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99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CFFB-BB73-4F9A-AA32-BA3A8D846CC1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9153-D9FB-4F6E-B363-919770B4D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39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CFFB-BB73-4F9A-AA32-BA3A8D846CC1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9153-D9FB-4F6E-B363-919770B4D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85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BCFFB-BB73-4F9A-AA32-BA3A8D846CC1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D9153-D9FB-4F6E-B363-919770B4D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0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Drugs For Treating Asthma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358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Leukotriene-Pathway Inhibitors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These drugs work by either preventing the synthesis of </a:t>
            </a:r>
            <a:r>
              <a:rPr lang="en-US" dirty="0" err="1"/>
              <a:t>leukotrienes</a:t>
            </a:r>
            <a:r>
              <a:rPr lang="en-US" dirty="0"/>
              <a:t> or by blocking leukotriene receptors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Leukotriene release produces bronchoconstriction, increased mucus secretion, mucosal edema, and increased bronchial </a:t>
            </a:r>
            <a:r>
              <a:rPr lang="en-US" dirty="0" err="1"/>
              <a:t>hyperreactivity</a:t>
            </a:r>
            <a:endParaRPr lang="en-US" dirty="0"/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These drugs are used to treat asthma and allergic rhinitis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Adverse reactions include irritation of the stomach mucosa, headache, and altered liver function tests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64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Cromolyn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Cromolyn</a:t>
            </a:r>
            <a:r>
              <a:rPr lang="en-US" dirty="0"/>
              <a:t> inhibits mast cell degranulation.</a:t>
            </a:r>
          </a:p>
          <a:p>
            <a:pPr lvl="1">
              <a:defRPr/>
            </a:pPr>
            <a:r>
              <a:rPr lang="en-US" dirty="0"/>
              <a:t>It is used for the prophylaxis of asthma</a:t>
            </a:r>
          </a:p>
          <a:p>
            <a:pPr lvl="1">
              <a:defRPr/>
            </a:pPr>
            <a:r>
              <a:rPr lang="en-US" dirty="0"/>
              <a:t>It can be used in patients with chronic asthma or taken before exercise-induced asthma</a:t>
            </a:r>
          </a:p>
          <a:p>
            <a:pPr lvl="1">
              <a:defRPr/>
            </a:pPr>
            <a:r>
              <a:rPr lang="en-US" dirty="0"/>
              <a:t>Adverse effects include cough, dry mouth, nausea, and headache</a:t>
            </a:r>
          </a:p>
          <a:p>
            <a:pPr lvl="1">
              <a:defRPr/>
            </a:pPr>
            <a:r>
              <a:rPr lang="en-US" dirty="0"/>
              <a:t>It is available as a nebulizer or in a </a:t>
            </a:r>
            <a:r>
              <a:rPr lang="en-US" dirty="0" err="1"/>
              <a:t>spinhaler</a:t>
            </a:r>
            <a:r>
              <a:rPr lang="en-US" dirty="0"/>
              <a:t> dose </a:t>
            </a:r>
            <a:r>
              <a:rPr lang="en-US" dirty="0" smtClean="0"/>
              <a:t>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810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Methylxanthines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Theophylline is the main drug in this category</a:t>
            </a:r>
          </a:p>
          <a:p>
            <a:pPr lvl="1">
              <a:defRPr/>
            </a:pPr>
            <a:r>
              <a:rPr lang="en-US" dirty="0"/>
              <a:t>It is a bronchodilator with a narrow therapeutic window</a:t>
            </a:r>
          </a:p>
          <a:p>
            <a:pPr lvl="1">
              <a:defRPr/>
            </a:pPr>
            <a:r>
              <a:rPr lang="en-US" dirty="0"/>
              <a:t>It is used to treat severe asthma and the bronchospasm associated with COPD</a:t>
            </a:r>
          </a:p>
          <a:p>
            <a:pPr lvl="1">
              <a:defRPr/>
            </a:pPr>
            <a:r>
              <a:rPr lang="en-US" dirty="0"/>
              <a:t>Side effects include CNS stimulation, cardiac stimulation, and GI </a:t>
            </a:r>
            <a:r>
              <a:rPr lang="en-US" dirty="0" smtClean="0"/>
              <a:t>upset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089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Anticholinergic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Ipratropium bromide is an inhaled anticholinergic drug that is used to treat asthma and COPD</a:t>
            </a:r>
          </a:p>
          <a:p>
            <a:pPr lvl="1">
              <a:defRPr/>
            </a:pPr>
            <a:r>
              <a:rPr lang="en-US" dirty="0"/>
              <a:t>Its anticholinergic effects produce a </a:t>
            </a:r>
            <a:r>
              <a:rPr lang="en-US" dirty="0" err="1"/>
              <a:t>bronchodilating</a:t>
            </a:r>
            <a:r>
              <a:rPr lang="en-US" dirty="0"/>
              <a:t> effect in the lungs</a:t>
            </a:r>
          </a:p>
          <a:p>
            <a:pPr lvl="1">
              <a:defRPr/>
            </a:pPr>
            <a:r>
              <a:rPr lang="en-US" dirty="0"/>
              <a:t>Side effects include dry mouth. The patient should rinse after each inhaler use to minimize dry </a:t>
            </a:r>
            <a:r>
              <a:rPr lang="en-US" dirty="0" smtClean="0"/>
              <a:t>mouth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530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Athletic Trainer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Educate the patient in regards to: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type of medication they are taking</a:t>
            </a:r>
          </a:p>
          <a:p>
            <a:pPr lvl="1"/>
            <a:r>
              <a:rPr lang="en-US" dirty="0" smtClean="0"/>
              <a:t>Specific effects in regard to athletic performance</a:t>
            </a:r>
          </a:p>
          <a:p>
            <a:r>
              <a:rPr lang="en-US" dirty="0" smtClean="0"/>
              <a:t>Understand proper inhalation technique</a:t>
            </a:r>
          </a:p>
          <a:p>
            <a:r>
              <a:rPr lang="en-US" dirty="0" smtClean="0"/>
              <a:t>Take action to adjust specific drug through consultation if necessary</a:t>
            </a:r>
          </a:p>
          <a:p>
            <a:r>
              <a:rPr lang="en-US" dirty="0" smtClean="0"/>
              <a:t>Keep medication readily available</a:t>
            </a:r>
          </a:p>
          <a:p>
            <a:r>
              <a:rPr lang="en-US" dirty="0" smtClean="0"/>
              <a:t>Monitor the patient during exercise</a:t>
            </a:r>
          </a:p>
          <a:p>
            <a:r>
              <a:rPr lang="en-US" dirty="0" smtClean="0"/>
              <a:t>Know the medications the athletes are using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448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Sympathomimetic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Noninfectious respiratory diseases are divided into two groups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Asthma is characterized by reversible airway obstruction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Chronic obstructive pulmonary disease (COPD) is characterized by irreversible airway obstruction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/>
              <a:t>COPD is further divided into emphysema and chronic bronchitis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77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Sympathomimetic Agents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dirty="0"/>
              <a:t>Beta-Adrenergic Agonists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/>
              <a:t>Nonselective adrenergic agonist drugs stimulate beta receptors in the lungs and heart and alpha receptors in the heart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/>
              <a:t>Epinephrine and isoproterenol are nonselective adrenergic agonists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/>
              <a:t>Today, short- and long-acting </a:t>
            </a:r>
            <a:r>
              <a:rPr lang="el-GR" sz="2200" dirty="0">
                <a:cs typeface="Arial" charset="0"/>
              </a:rPr>
              <a:t>β</a:t>
            </a:r>
            <a:r>
              <a:rPr lang="en-US" sz="2200" baseline="-25000" dirty="0">
                <a:cs typeface="Arial" charset="0"/>
              </a:rPr>
              <a:t>2</a:t>
            </a:r>
            <a:r>
              <a:rPr lang="en-US" sz="2200" dirty="0">
                <a:cs typeface="Arial" charset="0"/>
              </a:rPr>
              <a:t>-agonists are used to treat asthma and COPD</a:t>
            </a:r>
          </a:p>
          <a:p>
            <a:pPr lvl="1">
              <a:lnSpc>
                <a:spcPct val="80000"/>
              </a:lnSpc>
              <a:defRPr/>
            </a:pPr>
            <a:r>
              <a:rPr lang="el-GR" sz="2200" dirty="0">
                <a:cs typeface="Arial" charset="0"/>
              </a:rPr>
              <a:t>Β</a:t>
            </a:r>
            <a:r>
              <a:rPr lang="en-US" sz="2200" baseline="-25000" dirty="0">
                <a:cs typeface="Arial" charset="0"/>
              </a:rPr>
              <a:t>2</a:t>
            </a:r>
            <a:r>
              <a:rPr lang="en-US" sz="2200" dirty="0">
                <a:cs typeface="Arial" charset="0"/>
              </a:rPr>
              <a:t>-Agonists stimulate receptors in the lungs.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>
                <a:cs typeface="Arial" charset="0"/>
              </a:rPr>
              <a:t>Stimulation of these receptors produces </a:t>
            </a:r>
            <a:r>
              <a:rPr lang="en-US" sz="2200" dirty="0" err="1">
                <a:cs typeface="Arial" charset="0"/>
              </a:rPr>
              <a:t>bronchodilation</a:t>
            </a:r>
            <a:endParaRPr lang="en-US" sz="2200" dirty="0">
              <a:cs typeface="Arial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2200" dirty="0">
                <a:cs typeface="Arial" charset="0"/>
              </a:rPr>
              <a:t>Adverse effects include nervousness, tachycardia, and </a:t>
            </a:r>
            <a:r>
              <a:rPr lang="en-US" sz="2200" dirty="0" smtClean="0">
                <a:cs typeface="Arial" charset="0"/>
              </a:rPr>
              <a:t>insomnia</a:t>
            </a:r>
            <a:endParaRPr lang="el-GR" sz="22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875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Beta-Adrenergic Agonists</a:t>
            </a:r>
          </a:p>
          <a:p>
            <a:pPr lvl="1">
              <a:defRPr/>
            </a:pPr>
            <a:r>
              <a:rPr lang="en-US" dirty="0"/>
              <a:t>Short-Acting </a:t>
            </a:r>
            <a:r>
              <a:rPr lang="el-GR" dirty="0">
                <a:cs typeface="Arial" charset="0"/>
              </a:rPr>
              <a:t>β</a:t>
            </a:r>
            <a:r>
              <a:rPr lang="en-US" baseline="-25000" dirty="0">
                <a:cs typeface="Arial" charset="0"/>
              </a:rPr>
              <a:t>2</a:t>
            </a:r>
            <a:r>
              <a:rPr lang="en-US" dirty="0">
                <a:cs typeface="Arial" charset="0"/>
              </a:rPr>
              <a:t>-Agonists</a:t>
            </a:r>
          </a:p>
          <a:p>
            <a:pPr lvl="2">
              <a:defRPr/>
            </a:pPr>
            <a:r>
              <a:rPr lang="en-US" dirty="0">
                <a:cs typeface="Arial" charset="0"/>
              </a:rPr>
              <a:t>These drugs are used to treat acute asthma attacks.</a:t>
            </a:r>
          </a:p>
          <a:p>
            <a:pPr lvl="2">
              <a:defRPr/>
            </a:pPr>
            <a:r>
              <a:rPr lang="en-US" dirty="0">
                <a:cs typeface="Arial" charset="0"/>
              </a:rPr>
              <a:t>They are usually administered via metered dose inhalers</a:t>
            </a:r>
          </a:p>
          <a:p>
            <a:pPr lvl="2">
              <a:defRPr/>
            </a:pPr>
            <a:r>
              <a:rPr lang="en-US" dirty="0">
                <a:cs typeface="Arial" charset="0"/>
              </a:rPr>
              <a:t>They are available in tablet and liquid dose forms.</a:t>
            </a:r>
          </a:p>
          <a:p>
            <a:pPr lvl="2">
              <a:defRPr/>
            </a:pPr>
            <a:r>
              <a:rPr lang="en-US" dirty="0">
                <a:cs typeface="Arial" charset="0"/>
              </a:rPr>
              <a:t>Short-acting </a:t>
            </a:r>
            <a:r>
              <a:rPr lang="el-GR" dirty="0">
                <a:cs typeface="Arial" charset="0"/>
              </a:rPr>
              <a:t>β</a:t>
            </a:r>
            <a:r>
              <a:rPr lang="en-US" baseline="-25000" dirty="0">
                <a:cs typeface="Arial" charset="0"/>
              </a:rPr>
              <a:t>2-</a:t>
            </a:r>
            <a:r>
              <a:rPr lang="en-US" dirty="0">
                <a:cs typeface="Arial" charset="0"/>
              </a:rPr>
              <a:t>agonists are often used as prophylaxis prior to exercise or another known precipitating event</a:t>
            </a:r>
            <a:endParaRPr lang="el-GR" dirty="0">
              <a:cs typeface="Arial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629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Long-Acting </a:t>
            </a:r>
            <a:r>
              <a:rPr lang="el-GR" dirty="0" smtClean="0">
                <a:cs typeface="Arial" charset="0"/>
              </a:rPr>
              <a:t>β</a:t>
            </a:r>
            <a:r>
              <a:rPr lang="en-US" baseline="-25000" dirty="0" smtClean="0">
                <a:cs typeface="Arial" charset="0"/>
              </a:rPr>
              <a:t>2</a:t>
            </a:r>
            <a:r>
              <a:rPr lang="en-US" dirty="0" smtClean="0">
                <a:cs typeface="Arial" charset="0"/>
              </a:rPr>
              <a:t>-Agonists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Arial" charset="0"/>
              </a:rPr>
              <a:t>These agonists have a delayed onset of action and a longer duration of action</a:t>
            </a:r>
          </a:p>
          <a:p>
            <a:pPr>
              <a:defRPr/>
            </a:pPr>
            <a:r>
              <a:rPr lang="en-US" dirty="0">
                <a:cs typeface="Arial" charset="0"/>
              </a:rPr>
              <a:t>Onset of action is within 10-20 minutes and the duration of action of 12 hours.</a:t>
            </a:r>
          </a:p>
          <a:p>
            <a:pPr>
              <a:defRPr/>
            </a:pPr>
            <a:r>
              <a:rPr lang="en-US" dirty="0">
                <a:cs typeface="Arial" charset="0"/>
              </a:rPr>
              <a:t>These drugs are used as maintenance therapy in the treatment of asthma and </a:t>
            </a:r>
            <a:r>
              <a:rPr lang="en-US" dirty="0" smtClean="0">
                <a:cs typeface="Arial" charset="0"/>
              </a:rPr>
              <a:t>COPD</a:t>
            </a:r>
            <a:endParaRPr lang="el-GR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444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Metered Dose Inhalers (MDI)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en-US" dirty="0"/>
              <a:t>These devices deliver the medication directly to the bronchioles</a:t>
            </a:r>
          </a:p>
          <a:p>
            <a:pPr>
              <a:lnSpc>
                <a:spcPct val="80000"/>
              </a:lnSpc>
              <a:defRPr/>
            </a:pPr>
            <a:r>
              <a:rPr lang="en-US" dirty="0"/>
              <a:t>The total dose is kept low and side effects should be minimal</a:t>
            </a:r>
          </a:p>
          <a:p>
            <a:pPr>
              <a:lnSpc>
                <a:spcPct val="80000"/>
              </a:lnSpc>
              <a:defRPr/>
            </a:pPr>
            <a:r>
              <a:rPr lang="en-US" dirty="0"/>
              <a:t>The inhaled dose can be accurately measured</a:t>
            </a:r>
          </a:p>
          <a:p>
            <a:pPr>
              <a:lnSpc>
                <a:spcPct val="80000"/>
              </a:lnSpc>
              <a:defRPr/>
            </a:pPr>
            <a:r>
              <a:rPr lang="en-US" dirty="0"/>
              <a:t>Onset of action is rapid and predictable</a:t>
            </a:r>
          </a:p>
          <a:p>
            <a:pPr>
              <a:lnSpc>
                <a:spcPct val="80000"/>
              </a:lnSpc>
              <a:defRPr/>
            </a:pPr>
            <a:r>
              <a:rPr lang="en-US" dirty="0"/>
              <a:t>They are compact, portable, and sterile</a:t>
            </a:r>
          </a:p>
          <a:p>
            <a:pPr>
              <a:lnSpc>
                <a:spcPct val="80000"/>
              </a:lnSpc>
              <a:defRPr/>
            </a:pPr>
            <a:r>
              <a:rPr lang="en-US" dirty="0"/>
              <a:t>They can be difficult to use</a:t>
            </a:r>
          </a:p>
          <a:p>
            <a:pPr>
              <a:lnSpc>
                <a:spcPct val="80000"/>
              </a:lnSpc>
              <a:defRPr/>
            </a:pPr>
            <a:r>
              <a:rPr lang="en-US" dirty="0"/>
              <a:t>Spacers are available which makes the inhaler easier to use</a:t>
            </a:r>
          </a:p>
          <a:p>
            <a:pPr>
              <a:lnSpc>
                <a:spcPct val="80000"/>
              </a:lnSpc>
              <a:defRPr/>
            </a:pPr>
            <a:r>
              <a:rPr lang="en-US" dirty="0"/>
              <a:t>Adverse effects with MDI use include dry mouth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332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Corticosteroids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Steroids reduce the inflammation associated with airway obstruction</a:t>
            </a:r>
          </a:p>
          <a:p>
            <a:pPr lvl="1">
              <a:defRPr/>
            </a:pPr>
            <a:r>
              <a:rPr lang="en-US" dirty="0"/>
              <a:t>They also inhibit the release of inflammatory substances</a:t>
            </a:r>
          </a:p>
          <a:p>
            <a:pPr lvl="1">
              <a:defRPr/>
            </a:pPr>
            <a:r>
              <a:rPr lang="en-US" dirty="0"/>
              <a:t>Steroids are available as MDIs and oral and liquid dose forms</a:t>
            </a:r>
          </a:p>
          <a:p>
            <a:pPr lvl="1">
              <a:defRPr/>
            </a:pPr>
            <a:r>
              <a:rPr lang="en-US" dirty="0"/>
              <a:t>The MDI has become the most common dose form used in treating asthma and </a:t>
            </a:r>
            <a:r>
              <a:rPr lang="en-US" dirty="0" smtClean="0"/>
              <a:t>COPD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27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Corticosteroids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Corticosteroids significantly improve pulmonary function with a decrease in wheezing, tightness, and cough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These drugs are not used for acute attacks.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Chronic oral prednisone use is reserved for patients with severe asthma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Adverse effects are dependent upon dose form, frequency of intake, total dose, and any preexisting </a:t>
            </a:r>
            <a:r>
              <a:rPr lang="en-US" dirty="0" smtClean="0"/>
              <a:t>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033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Corticosteroids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Prolonged systemic use can lead to adrenal suppression, poor wound healing, and immunosuppression</a:t>
            </a:r>
          </a:p>
          <a:p>
            <a:pPr lvl="1">
              <a:defRPr/>
            </a:pPr>
            <a:r>
              <a:rPr lang="en-US" dirty="0"/>
              <a:t>MDI use can lead to oral candidiasis.</a:t>
            </a:r>
          </a:p>
          <a:p>
            <a:pPr lvl="1">
              <a:defRPr/>
            </a:pPr>
            <a:r>
              <a:rPr lang="en-US" dirty="0"/>
              <a:t>Patients using inhaled steroids should be instructed to brush, floss, rinse, and spit, after each 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559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7030A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686</Words>
  <Application>Microsoft Office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Drugs For Treating Asthma</vt:lpstr>
      <vt:lpstr>Sympathomimetic Agents</vt:lpstr>
      <vt:lpstr>Sympathomimetic Agents - Continued</vt:lpstr>
      <vt:lpstr>Respiratory Drugs</vt:lpstr>
      <vt:lpstr>Long-Acting β2-Agonists</vt:lpstr>
      <vt:lpstr>Metered Dose Inhalers (MDI)</vt:lpstr>
      <vt:lpstr>Corticosteroids</vt:lpstr>
      <vt:lpstr>Corticosteroids - Continued</vt:lpstr>
      <vt:lpstr>Corticosteroids - Continued</vt:lpstr>
      <vt:lpstr>Leukotriene-Pathway Inhibitors</vt:lpstr>
      <vt:lpstr>Cromolyn</vt:lpstr>
      <vt:lpstr>Methylxanthines</vt:lpstr>
      <vt:lpstr>Anticholinergic Drugs</vt:lpstr>
      <vt:lpstr>Role of the Athletic Trainer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 For Treating Asthma</dc:title>
  <dc:creator>Owner;Michael Pringle</dc:creator>
  <cp:lastModifiedBy>Owner</cp:lastModifiedBy>
  <cp:revision>6</cp:revision>
  <dcterms:created xsi:type="dcterms:W3CDTF">2011-08-28T15:51:25Z</dcterms:created>
  <dcterms:modified xsi:type="dcterms:W3CDTF">2011-09-03T00:22:46Z</dcterms:modified>
</cp:coreProperties>
</file>