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60B71-A540-4581-9BC7-F11DFA11192B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4BF52-1C11-47BC-9C68-F5EF10878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8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4BF52-1C11-47BC-9C68-F5EF108782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0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BBB1-963E-4785-8F13-CEDA7635D715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0ACF-BB0B-4CA8-A6FC-A86C81E8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8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BBB1-963E-4785-8F13-CEDA7635D715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0ACF-BB0B-4CA8-A6FC-A86C81E8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BBB1-963E-4785-8F13-CEDA7635D715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0ACF-BB0B-4CA8-A6FC-A86C81E8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5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BBB1-963E-4785-8F13-CEDA7635D715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0ACF-BB0B-4CA8-A6FC-A86C81E8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9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BBB1-963E-4785-8F13-CEDA7635D715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0ACF-BB0B-4CA8-A6FC-A86C81E8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9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BBB1-963E-4785-8F13-CEDA7635D715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0ACF-BB0B-4CA8-A6FC-A86C81E8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BBB1-963E-4785-8F13-CEDA7635D715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0ACF-BB0B-4CA8-A6FC-A86C81E8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BBB1-963E-4785-8F13-CEDA7635D715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0ACF-BB0B-4CA8-A6FC-A86C81E8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4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BBB1-963E-4785-8F13-CEDA7635D715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0ACF-BB0B-4CA8-A6FC-A86C81E8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2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BBB1-963E-4785-8F13-CEDA7635D715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0ACF-BB0B-4CA8-A6FC-A86C81E8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7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BBB1-963E-4785-8F13-CEDA7635D715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0ACF-BB0B-4CA8-A6FC-A86C81E8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0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1BBB1-963E-4785-8F13-CEDA7635D715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40ACF-BB0B-4CA8-A6FC-A86C81E8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79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285999"/>
          </a:xfrm>
        </p:spPr>
        <p:txBody>
          <a:bodyPr/>
          <a:lstStyle/>
          <a:p>
            <a:r>
              <a:rPr lang="en-US" dirty="0" smtClean="0"/>
              <a:t>Drugs For Relaxing Skeletal Muscle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3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 - Continued</a:t>
            </a:r>
            <a:endParaRPr lang="en-US" dirty="0"/>
          </a:p>
        </p:txBody>
      </p:sp>
      <p:pic>
        <p:nvPicPr>
          <p:cNvPr id="4" name="Picture 4" descr="ch 4 tab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64566" y="1600200"/>
            <a:ext cx="6614868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779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Principles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Skeletal muscle relaxants do have a depressing effect on the CNS</a:t>
            </a:r>
          </a:p>
          <a:p>
            <a:r>
              <a:rPr lang="en-US" dirty="0" smtClean="0"/>
              <a:t>Have an onset of action between 30 and 60 minutes</a:t>
            </a:r>
          </a:p>
          <a:p>
            <a:r>
              <a:rPr lang="en-US" dirty="0" smtClean="0"/>
              <a:t>Duration of action varies among the drugs </a:t>
            </a:r>
          </a:p>
          <a:p>
            <a:r>
              <a:rPr lang="en-US" dirty="0" smtClean="0"/>
              <a:t>Effect how the athlete participates in activity or rehabilitation – time/effort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21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Remind the athlete of the mild general sedative effect producing an overall relaxation</a:t>
            </a:r>
          </a:p>
          <a:p>
            <a:r>
              <a:rPr lang="en-US" dirty="0" smtClean="0"/>
              <a:t>May result in an inability of the athlete to practice or compete due to being tired or even sleepy from the medication</a:t>
            </a:r>
          </a:p>
          <a:p>
            <a:r>
              <a:rPr lang="en-US" dirty="0" smtClean="0"/>
              <a:t>The combination of skeletal muscle relaxants with alcohol or other CNS depressants can be dangerous or even lethal to the athlete</a:t>
            </a:r>
          </a:p>
        </p:txBody>
      </p:sp>
    </p:spTree>
    <p:extLst>
      <p:ext uri="{BB962C8B-B14F-4D97-AF65-F5344CB8AC3E}">
        <p14:creationId xmlns:p14="http://schemas.microsoft.com/office/powerpoint/2010/main" val="2793943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Activity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schedule rehabilitation around peaks in the therapeutic window</a:t>
            </a:r>
          </a:p>
          <a:p>
            <a:r>
              <a:rPr lang="en-US" dirty="0" smtClean="0"/>
              <a:t>Need to incorporate modalities into the treatment regimen – not just a drug-induced sedation</a:t>
            </a:r>
          </a:p>
        </p:txBody>
      </p:sp>
    </p:spTree>
    <p:extLst>
      <p:ext uri="{BB962C8B-B14F-4D97-AF65-F5344CB8AC3E}">
        <p14:creationId xmlns:p14="http://schemas.microsoft.com/office/powerpoint/2010/main" val="294913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Spasm and Spasticity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Spasticity is a central nervous system dysfunction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Spasticity is technically not a disease process but a result of motor interruption (lesion), typically in the upper motor complex of the central nervous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54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Muscle Spasm and Spasticity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muscle stretch reflex is exaggerated in the individual’s limb or limbs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Rapid lengthening of the affected muscle results in a contraction of the stretched muscle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Spasticity is more commonly associated with the cerebral palsy or </a:t>
            </a:r>
            <a:r>
              <a:rPr lang="en-US" dirty="0" err="1" smtClean="0"/>
              <a:t>para</a:t>
            </a:r>
            <a:r>
              <a:rPr lang="en-US" dirty="0" smtClean="0"/>
              <a:t>/quadriplegia and is considered a more permanent disorder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6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Spasm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Tension developed in muscle spasm is involuntary and the athlete is unable to completely relax the muscle  </a:t>
            </a:r>
          </a:p>
          <a:p>
            <a:r>
              <a:rPr lang="en-US" dirty="0" smtClean="0"/>
              <a:t>This muscle spasm will create pain impulses from the muscle to the CNS. Increases in pain = increases in spasm (pain-spasm-pain cycle)</a:t>
            </a:r>
          </a:p>
        </p:txBody>
      </p:sp>
    </p:spTree>
    <p:extLst>
      <p:ext uri="{BB962C8B-B14F-4D97-AF65-F5344CB8AC3E}">
        <p14:creationId xmlns:p14="http://schemas.microsoft.com/office/powerpoint/2010/main" val="99447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Spasm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Chronic muscle spasm can result in muscle atrophy in the specific muscle or muscle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8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Relaxant Drugs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Centrally Acting</a:t>
            </a:r>
          </a:p>
          <a:p>
            <a:pPr lvl="1"/>
            <a:r>
              <a:rPr lang="en-US" dirty="0" smtClean="0"/>
              <a:t>The exact mechanism of action of skeletal muscle relaxants is not well known at this time. </a:t>
            </a:r>
          </a:p>
          <a:p>
            <a:pPr lvl="1"/>
            <a:r>
              <a:rPr lang="en-US" dirty="0" smtClean="0"/>
              <a:t>The use of these drugs may result in a mild general sedative effect producing an overall relaxation of the entire athlete.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12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Relaxant Drugs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It is suggested that </a:t>
            </a:r>
            <a:r>
              <a:rPr lang="en-US" i="1" dirty="0" smtClean="0"/>
              <a:t>Centrally Acting</a:t>
            </a:r>
            <a:r>
              <a:rPr lang="en-US" dirty="0" smtClean="0"/>
              <a:t> drugs create a sedative effect, which allows the athlete to relax, rest, and allow the muscle to repair itself, thus reducing the amount of muscle spasm the athlete experiences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Muscle relaxants are usually combined with an analgesic </a:t>
            </a:r>
            <a:r>
              <a:rPr lang="en-US" dirty="0" smtClean="0">
                <a:cs typeface="Arial" charset="0"/>
              </a:rPr>
              <a:t>—</a:t>
            </a:r>
            <a:r>
              <a:rPr lang="en-US" dirty="0" smtClean="0"/>
              <a:t> aspirin or acetaminophen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05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Drugs Commonly Used to Treat Skeletal Muscle Spasms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Carisoprodol</a:t>
            </a:r>
            <a:endParaRPr lang="en-US" sz="1800" dirty="0" smtClean="0"/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1700" dirty="0" smtClean="0"/>
              <a:t>			Soma</a:t>
            </a:r>
            <a:r>
              <a:rPr lang="en-US" sz="1700" baseline="30000" dirty="0" smtClean="0">
                <a:cs typeface="Arial" charset="0"/>
              </a:rPr>
              <a:t>®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1700" dirty="0" smtClean="0"/>
              <a:t>		</a:t>
            </a:r>
            <a:r>
              <a:rPr lang="en-US" sz="1700" dirty="0" err="1" smtClean="0"/>
              <a:t>Chlorzaxazone</a:t>
            </a:r>
            <a:endParaRPr lang="en-US" sz="1700" dirty="0" smtClean="0"/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1700" dirty="0" smtClean="0"/>
              <a:t>			</a:t>
            </a:r>
            <a:r>
              <a:rPr lang="en-US" sz="1700" dirty="0" err="1" smtClean="0"/>
              <a:t>Parafon</a:t>
            </a:r>
            <a:r>
              <a:rPr lang="en-US" sz="1700" dirty="0" smtClean="0"/>
              <a:t> Forte</a:t>
            </a:r>
            <a:r>
              <a:rPr lang="en-US" sz="1700" baseline="30000" dirty="0" smtClean="0">
                <a:cs typeface="Arial" charset="0"/>
              </a:rPr>
              <a:t>®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1700" dirty="0" smtClean="0"/>
              <a:t>		Cyclobenzaprine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1700" dirty="0" smtClean="0"/>
              <a:t>			</a:t>
            </a:r>
            <a:r>
              <a:rPr lang="en-US" sz="1700" dirty="0" err="1" smtClean="0"/>
              <a:t>Flexeril</a:t>
            </a:r>
            <a:r>
              <a:rPr lang="en-US" sz="1200" baseline="30000" dirty="0" smtClean="0">
                <a:cs typeface="Arial" charset="0"/>
              </a:rPr>
              <a:t>®</a:t>
            </a:r>
            <a:endParaRPr lang="en-US" sz="1700" dirty="0" smtClean="0">
              <a:cs typeface="Arial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1700" dirty="0" smtClean="0"/>
              <a:t>		</a:t>
            </a:r>
            <a:r>
              <a:rPr lang="en-US" sz="1700" dirty="0" err="1" smtClean="0"/>
              <a:t>Diazapam</a:t>
            </a:r>
            <a:endParaRPr lang="en-US" sz="1700" dirty="0" smtClean="0"/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1700" dirty="0" smtClean="0"/>
              <a:t>			Valium</a:t>
            </a:r>
            <a:r>
              <a:rPr lang="en-US" sz="1200" baseline="30000" dirty="0" smtClean="0">
                <a:cs typeface="Arial" charset="0"/>
              </a:rPr>
              <a:t>®</a:t>
            </a:r>
            <a:endParaRPr lang="en-US" sz="1700" dirty="0" smtClean="0">
              <a:cs typeface="Arial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1700" dirty="0" smtClean="0"/>
              <a:t>		</a:t>
            </a:r>
            <a:r>
              <a:rPr lang="en-US" sz="1700" dirty="0" err="1" smtClean="0"/>
              <a:t>Orphenadrine</a:t>
            </a:r>
            <a:r>
              <a:rPr lang="en-US" sz="1700" dirty="0" smtClean="0"/>
              <a:t> citrate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1700" dirty="0" smtClean="0"/>
              <a:t>			</a:t>
            </a:r>
            <a:r>
              <a:rPr lang="en-US" sz="1700" dirty="0" err="1" smtClean="0"/>
              <a:t>Norflex</a:t>
            </a:r>
            <a:r>
              <a:rPr lang="en-US" sz="1200" baseline="30000" dirty="0" smtClean="0">
                <a:cs typeface="Arial" charset="0"/>
              </a:rPr>
              <a:t>®</a:t>
            </a:r>
            <a:endParaRPr lang="en-US" sz="1700" dirty="0" smtClean="0">
              <a:cs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defTabSz="457200"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u="sng" dirty="0" smtClean="0"/>
              <a:t>350 mg TID</a:t>
            </a:r>
          </a:p>
          <a:p>
            <a:pPr marL="114300" lvl="1" indent="342900" defTabSz="457200">
              <a:lnSpc>
                <a:spcPct val="70000"/>
              </a:lnSpc>
            </a:pPr>
            <a:r>
              <a:rPr lang="en-US" sz="1600" dirty="0" smtClean="0"/>
              <a:t>Onset 30 min.</a:t>
            </a:r>
          </a:p>
          <a:p>
            <a:pPr marL="114300" lvl="1" indent="342900" defTabSz="457200">
              <a:lnSpc>
                <a:spcPct val="70000"/>
              </a:lnSpc>
            </a:pPr>
            <a:r>
              <a:rPr lang="en-US" sz="1600" dirty="0" smtClean="0"/>
              <a:t>Duration 4 to 6 hrs.</a:t>
            </a:r>
          </a:p>
          <a:p>
            <a:pPr marL="114300" lvl="1" indent="342900" defTabSz="457200">
              <a:lnSpc>
                <a:spcPct val="70000"/>
              </a:lnSpc>
            </a:pPr>
            <a:endParaRPr lang="en-US" sz="1600" dirty="0" smtClean="0"/>
          </a:p>
          <a:p>
            <a:pPr marL="114300" lvl="1" indent="342900" defTabSz="457200"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u="sng" dirty="0" smtClean="0"/>
              <a:t>250</a:t>
            </a:r>
            <a:r>
              <a:rPr lang="en-US" sz="1600" b="1" u="sng" dirty="0" smtClean="0">
                <a:cs typeface="Arial" charset="0"/>
              </a:rPr>
              <a:t>–</a:t>
            </a:r>
            <a:r>
              <a:rPr lang="en-US" sz="1600" b="1" u="sng" dirty="0" smtClean="0"/>
              <a:t>750 mg TID or QID</a:t>
            </a:r>
          </a:p>
          <a:p>
            <a:pPr marL="114300" lvl="1" indent="342900" defTabSz="457200">
              <a:lnSpc>
                <a:spcPct val="70000"/>
              </a:lnSpc>
            </a:pPr>
            <a:r>
              <a:rPr lang="en-US" sz="1600" dirty="0" smtClean="0"/>
              <a:t>Onset &lt; 60 min.</a:t>
            </a:r>
          </a:p>
          <a:p>
            <a:pPr marL="114300" lvl="1" indent="342900" defTabSz="457200">
              <a:lnSpc>
                <a:spcPct val="70000"/>
              </a:lnSpc>
            </a:pPr>
            <a:r>
              <a:rPr lang="en-US" sz="1600" dirty="0" smtClean="0"/>
              <a:t>Duration 3 to 4 hrs.</a:t>
            </a:r>
          </a:p>
          <a:p>
            <a:pPr marL="114300" lvl="1" indent="342900" defTabSz="457200">
              <a:lnSpc>
                <a:spcPct val="70000"/>
              </a:lnSpc>
              <a:buFont typeface="Wingdings" pitchFamily="2" charset="2"/>
              <a:buNone/>
            </a:pPr>
            <a:endParaRPr lang="en-US" sz="1600" b="1" u="sng" dirty="0" smtClean="0"/>
          </a:p>
          <a:p>
            <a:pPr marL="114300" lvl="1" indent="342900" defTabSz="457200"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u="sng" dirty="0" smtClean="0"/>
              <a:t>10 mg TID</a:t>
            </a:r>
          </a:p>
          <a:p>
            <a:pPr marL="114300" lvl="1" indent="342900" defTabSz="457200">
              <a:lnSpc>
                <a:spcPct val="70000"/>
              </a:lnSpc>
            </a:pPr>
            <a:r>
              <a:rPr lang="en-US" sz="1600" dirty="0" smtClean="0"/>
              <a:t>Onset &lt;60 min.</a:t>
            </a:r>
          </a:p>
          <a:p>
            <a:pPr marL="114300" lvl="1" indent="342900" defTabSz="457200">
              <a:lnSpc>
                <a:spcPct val="70000"/>
              </a:lnSpc>
            </a:pPr>
            <a:r>
              <a:rPr lang="en-US" sz="1600" dirty="0" smtClean="0"/>
              <a:t>Duration 12-24 hrs.</a:t>
            </a:r>
          </a:p>
          <a:p>
            <a:pPr marL="114300" lvl="1" indent="342900" defTabSz="457200">
              <a:lnSpc>
                <a:spcPct val="7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marL="114300" lvl="1" indent="342900" defTabSz="457200"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u="sng" dirty="0" smtClean="0"/>
              <a:t>2</a:t>
            </a:r>
            <a:r>
              <a:rPr lang="en-US" sz="1200" b="1" u="sng" dirty="0" smtClean="0">
                <a:cs typeface="Arial" charset="0"/>
              </a:rPr>
              <a:t>–</a:t>
            </a:r>
            <a:r>
              <a:rPr lang="en-US" sz="1600" b="1" u="sng" dirty="0" smtClean="0"/>
              <a:t>10 mg TID or QID</a:t>
            </a:r>
          </a:p>
          <a:p>
            <a:pPr marL="114300" lvl="1" indent="342900" defTabSz="457200">
              <a:lnSpc>
                <a:spcPct val="70000"/>
              </a:lnSpc>
            </a:pPr>
            <a:r>
              <a:rPr lang="en-US" sz="1600" dirty="0" smtClean="0"/>
              <a:t>Onset 15 to 45 min.</a:t>
            </a:r>
          </a:p>
          <a:p>
            <a:pPr marL="114300" lvl="1" indent="342900" defTabSz="457200">
              <a:lnSpc>
                <a:spcPct val="70000"/>
              </a:lnSpc>
            </a:pPr>
            <a:r>
              <a:rPr lang="en-US" sz="1600" dirty="0" smtClean="0"/>
              <a:t>Duration = Variable</a:t>
            </a:r>
          </a:p>
          <a:p>
            <a:pPr marL="114300" lvl="1" indent="342900" defTabSz="457200">
              <a:lnSpc>
                <a:spcPct val="70000"/>
              </a:lnSpc>
            </a:pPr>
            <a:endParaRPr lang="en-US" sz="1600" dirty="0" smtClean="0"/>
          </a:p>
          <a:p>
            <a:pPr marL="114300" lvl="1" indent="342900" defTabSz="457200">
              <a:lnSpc>
                <a:spcPct val="70000"/>
              </a:lnSpc>
            </a:pPr>
            <a:r>
              <a:rPr lang="en-US" sz="1600" b="1" u="sng" dirty="0" smtClean="0"/>
              <a:t>100 mg BID</a:t>
            </a:r>
          </a:p>
          <a:p>
            <a:pPr marL="114300" lvl="1" indent="342900" defTabSz="457200">
              <a:lnSpc>
                <a:spcPct val="70000"/>
              </a:lnSpc>
            </a:pPr>
            <a:r>
              <a:rPr lang="en-US" sz="1600" dirty="0" smtClean="0"/>
              <a:t>Onset &lt; 60 min.</a:t>
            </a:r>
          </a:p>
          <a:p>
            <a:pPr marL="114300" lvl="1" indent="342900" defTabSz="457200">
              <a:lnSpc>
                <a:spcPct val="70000"/>
              </a:lnSpc>
            </a:pPr>
            <a:r>
              <a:rPr lang="en-US" sz="1600" dirty="0" smtClean="0"/>
              <a:t>Duration 4 to 6 hrs.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14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adverse effect is drowsiness</a:t>
            </a:r>
          </a:p>
          <a:p>
            <a:r>
              <a:rPr lang="en-US" dirty="0" smtClean="0"/>
              <a:t>Muscle relaxants are known to be addictive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5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483</Words>
  <Application>Microsoft Office PowerPoint</Application>
  <PresentationFormat>On-screen Show (4:3)</PresentationFormat>
  <Paragraphs>76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Drugs For Relaxing Skeletal Muscle</vt:lpstr>
      <vt:lpstr>Muscle Spasm and Spasticity</vt:lpstr>
      <vt:lpstr>Muscle Spasm and Spasticity - Continued</vt:lpstr>
      <vt:lpstr>Muscle Spasm</vt:lpstr>
      <vt:lpstr>Muscle Spasm - Continued</vt:lpstr>
      <vt:lpstr>Muscle Relaxant Drugs </vt:lpstr>
      <vt:lpstr>Muscle Relaxant Drugs - Continued</vt:lpstr>
      <vt:lpstr>Drugs Commonly Used to Treat Skeletal Muscle Spasms </vt:lpstr>
      <vt:lpstr>Adverse Effects</vt:lpstr>
      <vt:lpstr>Adverse Effects - Continued</vt:lpstr>
      <vt:lpstr>Specific Principles to Remember</vt:lpstr>
      <vt:lpstr>Implications for Activity</vt:lpstr>
      <vt:lpstr>Physical Activity Implications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For Relaxing Skeletal Muscle</dc:title>
  <dc:creator>Owner;Michael Pringle</dc:creator>
  <cp:lastModifiedBy>Owner</cp:lastModifiedBy>
  <cp:revision>5</cp:revision>
  <dcterms:created xsi:type="dcterms:W3CDTF">2011-08-28T15:15:56Z</dcterms:created>
  <dcterms:modified xsi:type="dcterms:W3CDTF">2011-09-03T00:21:21Z</dcterms:modified>
</cp:coreProperties>
</file>