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E256802-B8D8-447F-BCFC-08FD31DFD02E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3433ADE-4612-4A0F-88C3-C0845ADB44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Chapter 7</a:t>
            </a:r>
          </a:p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914401"/>
            <a:ext cx="7117180" cy="2285999"/>
          </a:xfrm>
        </p:spPr>
        <p:txBody>
          <a:bodyPr/>
          <a:lstStyle/>
          <a:p>
            <a:pPr algn="ctr"/>
            <a:r>
              <a:rPr lang="en-US" sz="3600" dirty="0" smtClean="0"/>
              <a:t>Drugs for Treating </a:t>
            </a:r>
            <a:r>
              <a:rPr lang="en-US" sz="3600" dirty="0"/>
              <a:t>P</a:t>
            </a:r>
            <a:r>
              <a:rPr lang="en-US" sz="3600" dirty="0" smtClean="0"/>
              <a:t>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Opioid </a:t>
            </a:r>
            <a:r>
              <a:rPr lang="en-US" dirty="0" smtClean="0"/>
              <a:t>Analgesics – Mechanism of Action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Activation of peripheral nociceptive fibers causes release of substance P and other pain-signaling neurotransmitters from nerve terminals in the dorsal horn of the spinal cord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Release of pain-signaling neurotransmitters is regulated by endogenous endorphins or by exogenous opioid agonists by acting </a:t>
            </a:r>
            <a:r>
              <a:rPr lang="en-US" dirty="0" err="1"/>
              <a:t>presynaptically</a:t>
            </a:r>
            <a:r>
              <a:rPr lang="en-US" dirty="0"/>
              <a:t> to inhibit substance P release, causing </a:t>
            </a:r>
            <a:r>
              <a:rPr lang="en-US" dirty="0" smtClean="0"/>
              <a:t>analgesia</a:t>
            </a:r>
            <a:endParaRPr lang="en-US" dirty="0"/>
          </a:p>
        </p:txBody>
      </p:sp>
      <p:pic>
        <p:nvPicPr>
          <p:cNvPr id="4098" name="Picture 2" descr="C:\Users\Owner\Desktop\ch7-6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5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Opioid Analgesics - </a:t>
            </a:r>
            <a:r>
              <a:rPr lang="en-US" dirty="0"/>
              <a:t>General </a:t>
            </a:r>
            <a:r>
              <a:rPr lang="en-US" dirty="0" smtClean="0"/>
              <a:t>Pharmacokinetics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LATENCY TO </a:t>
            </a:r>
            <a:r>
              <a:rPr lang="en-US" dirty="0" smtClean="0"/>
              <a:t>ONSET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</a:t>
            </a:r>
            <a:r>
              <a:rPr lang="en-US" dirty="0" smtClean="0"/>
              <a:t>ral  </a:t>
            </a:r>
            <a:r>
              <a:rPr lang="en-US" dirty="0"/>
              <a:t>(15-30 </a:t>
            </a:r>
            <a:r>
              <a:rPr lang="en-US" dirty="0" smtClean="0"/>
              <a:t>minutes)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ntranasal </a:t>
            </a:r>
            <a:r>
              <a:rPr lang="en-US" dirty="0"/>
              <a:t>(2-3 </a:t>
            </a:r>
            <a:r>
              <a:rPr lang="en-US" dirty="0" smtClean="0"/>
              <a:t>minutes)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ntravenous </a:t>
            </a:r>
            <a:r>
              <a:rPr lang="en-US" dirty="0"/>
              <a:t>(15 – 30 </a:t>
            </a:r>
            <a:r>
              <a:rPr lang="en-US" dirty="0" smtClean="0"/>
              <a:t>seconds)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</a:t>
            </a:r>
            <a:r>
              <a:rPr lang="en-US" dirty="0" smtClean="0"/>
              <a:t>ulmonary-inhalation </a:t>
            </a:r>
            <a:r>
              <a:rPr lang="en-US" dirty="0"/>
              <a:t>(</a:t>
            </a:r>
            <a:r>
              <a:rPr lang="en-US" dirty="0" smtClean="0"/>
              <a:t>6-12 seconds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DURATION OF ACTION – anywhere between 4 and 72 hours depending on the substance in question</a:t>
            </a:r>
          </a:p>
        </p:txBody>
      </p:sp>
      <p:pic>
        <p:nvPicPr>
          <p:cNvPr id="5122" name="Picture 2" descr="C:\Users\Owner\Desktop\ch7-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641475"/>
            <a:ext cx="4251325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5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Morphine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PHARMACOKINETICS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Routes of administration (preferred)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*Oral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   latency to onset –(15 – 60 minutes )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 it is also sniffed, swallowed and injected.        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 duration of action – ( 3 – 6 hours)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 First-pass metabolism results in poor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    availability from oral dosing.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 30% is plasma protein bound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EFFECTS AND MEDICAL USES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*symptomatic relief of moderate to severe pain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*relief of certain types of labored breathing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*suppression of severe cough (rarely)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*suppression of severe diarrhea   </a:t>
            </a:r>
          </a:p>
        </p:txBody>
      </p:sp>
    </p:spTree>
    <p:extLst>
      <p:ext uri="{BB962C8B-B14F-4D97-AF65-F5344CB8AC3E}">
        <p14:creationId xmlns:p14="http://schemas.microsoft.com/office/powerpoint/2010/main" val="415450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Hydromorphone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PHARMACOKINETICS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*Routes of administration (Preferred)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*Oral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   *latency to onset (15 – 30 minutes)   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*Intravenous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*Duration of Action (3-4 hours)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*Peak effect (30-60 minutes)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PROPERTIES AND EFFECTS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 potent analgesic like morphine but is 7-10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times as potent in this capacity.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*used </a:t>
            </a:r>
            <a:r>
              <a:rPr lang="en-US" sz="2400" dirty="0" smtClean="0"/>
              <a:t>frequently </a:t>
            </a:r>
            <a:r>
              <a:rPr lang="en-US" sz="2400" dirty="0"/>
              <a:t>in surgical settings for moderate to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severe pain. (cancer, bone trauma, burns, renal colic.)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Fentanyl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Pharmacokinetics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Routes of Administration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 Oral, and transdermal (possibly intravenous)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*Highly lipophilic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*latency to onset (7-15 minutes oral; 12-17 hours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transdermal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*duration of action ( 1-2 hours oral; 72 transdermal)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*80 – 85% plasma protein bound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*90 % metabolized in the liver to inactive metabolites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Other properties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* 80 times the analgesic potency of morphine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and 10 times the analgesic potency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</a:t>
            </a:r>
            <a:r>
              <a:rPr lang="en-US" sz="2400" dirty="0" err="1" smtClean="0"/>
              <a:t>hydromorphone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smtClean="0"/>
              <a:t>*most </a:t>
            </a:r>
            <a:r>
              <a:rPr lang="en-US" sz="2400" dirty="0"/>
              <a:t>effective opiate analgesic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3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Dependence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Physiological dependence occurs when the drug is necessary for normal physiological functioning – this is demonstrated by the </a:t>
            </a:r>
            <a:r>
              <a:rPr lang="en-US" sz="2000" dirty="0" smtClean="0"/>
              <a:t>withdrawal </a:t>
            </a:r>
            <a:r>
              <a:rPr lang="en-US" sz="2000" dirty="0"/>
              <a:t>reactions</a:t>
            </a:r>
          </a:p>
          <a:p>
            <a:r>
              <a:rPr lang="en-US" sz="2000" dirty="0" smtClean="0"/>
              <a:t>Withdrawal </a:t>
            </a:r>
            <a:r>
              <a:rPr lang="en-US" sz="2000" dirty="0"/>
              <a:t>reactions are </a:t>
            </a:r>
            <a:r>
              <a:rPr lang="en-US" sz="2000" dirty="0" smtClean="0"/>
              <a:t>usually </a:t>
            </a:r>
            <a:r>
              <a:rPr lang="en-US" sz="2000" dirty="0"/>
              <a:t>the opposite of the physiological effects produced by the drug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8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Withdrawal Reactions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 fontAlgn="t">
              <a:buFontTx/>
              <a:buNone/>
            </a:pPr>
            <a:r>
              <a:rPr lang="en-US" u="sng" dirty="0"/>
              <a:t>Acute Action</a:t>
            </a:r>
          </a:p>
          <a:p>
            <a:pPr fontAlgn="t"/>
            <a:r>
              <a:rPr lang="en-US" dirty="0"/>
              <a:t>Analgesia</a:t>
            </a:r>
          </a:p>
          <a:p>
            <a:pPr fontAlgn="t"/>
            <a:r>
              <a:rPr lang="en-US" dirty="0"/>
              <a:t>Respiratory Depression</a:t>
            </a:r>
          </a:p>
          <a:p>
            <a:pPr fontAlgn="t"/>
            <a:r>
              <a:rPr lang="en-US" dirty="0"/>
              <a:t>Euphoria</a:t>
            </a:r>
          </a:p>
          <a:p>
            <a:pPr fontAlgn="t"/>
            <a:r>
              <a:rPr lang="en-US" dirty="0"/>
              <a:t>Relaxation and sleep</a:t>
            </a:r>
          </a:p>
          <a:p>
            <a:pPr fontAlgn="t"/>
            <a:r>
              <a:rPr lang="en-US" dirty="0"/>
              <a:t>Tranquilization</a:t>
            </a:r>
          </a:p>
          <a:p>
            <a:pPr fontAlgn="t"/>
            <a:r>
              <a:rPr lang="en-US" dirty="0"/>
              <a:t>Decreased blood pressure</a:t>
            </a:r>
          </a:p>
          <a:p>
            <a:pPr fontAlgn="t"/>
            <a:r>
              <a:rPr lang="en-US" dirty="0"/>
              <a:t>Constipation</a:t>
            </a:r>
          </a:p>
          <a:p>
            <a:pPr fontAlgn="t"/>
            <a:r>
              <a:rPr lang="en-US" dirty="0"/>
              <a:t>Pupillary constriction</a:t>
            </a:r>
          </a:p>
          <a:p>
            <a:pPr fontAlgn="t"/>
            <a:r>
              <a:rPr lang="en-US" dirty="0"/>
              <a:t>Hypothermia</a:t>
            </a:r>
          </a:p>
          <a:p>
            <a:pPr fontAlgn="t"/>
            <a:r>
              <a:rPr lang="en-US" dirty="0"/>
              <a:t>Drying of secretions</a:t>
            </a:r>
          </a:p>
          <a:p>
            <a:pPr fontAlgn="t"/>
            <a:r>
              <a:rPr lang="en-US" dirty="0"/>
              <a:t>Reduced sex drive</a:t>
            </a:r>
          </a:p>
          <a:p>
            <a:pPr fontAlgn="t"/>
            <a:r>
              <a:rPr lang="en-US" dirty="0"/>
              <a:t>Flushed and warm </a:t>
            </a:r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u="sng" dirty="0" smtClean="0"/>
              <a:t>Withdrawal </a:t>
            </a:r>
            <a:r>
              <a:rPr lang="en-US" u="sng" dirty="0"/>
              <a:t>Sign</a:t>
            </a:r>
          </a:p>
          <a:p>
            <a:r>
              <a:rPr lang="en-US" dirty="0"/>
              <a:t>Pain and irritability</a:t>
            </a:r>
          </a:p>
          <a:p>
            <a:r>
              <a:rPr lang="en-US" dirty="0"/>
              <a:t>Hyperventilation</a:t>
            </a:r>
          </a:p>
          <a:p>
            <a:r>
              <a:rPr lang="en-US" dirty="0" err="1"/>
              <a:t>Dysphoria</a:t>
            </a:r>
            <a:r>
              <a:rPr lang="en-US" dirty="0"/>
              <a:t> and depression</a:t>
            </a:r>
          </a:p>
          <a:p>
            <a:r>
              <a:rPr lang="en-US" dirty="0"/>
              <a:t>Restlessness and insomnia</a:t>
            </a:r>
          </a:p>
          <a:p>
            <a:r>
              <a:rPr lang="en-US" dirty="0"/>
              <a:t>Fearfulness and hostility</a:t>
            </a:r>
          </a:p>
          <a:p>
            <a:r>
              <a:rPr lang="en-US" dirty="0"/>
              <a:t>Increased blood pressure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Pupillary dilation</a:t>
            </a:r>
          </a:p>
          <a:p>
            <a:r>
              <a:rPr lang="en-US" dirty="0"/>
              <a:t>Hyperthermia</a:t>
            </a:r>
          </a:p>
          <a:p>
            <a:r>
              <a:rPr lang="en-US" dirty="0"/>
              <a:t>Lacrimation, runny nose</a:t>
            </a:r>
          </a:p>
          <a:p>
            <a:r>
              <a:rPr lang="en-US" dirty="0"/>
              <a:t>Spontaneous ejaculation</a:t>
            </a:r>
          </a:p>
          <a:p>
            <a:r>
              <a:rPr lang="en-US" dirty="0"/>
              <a:t>Chilliness and “gooseflesh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It is the most popular drug used by humans.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is in many products used daily by adults and children.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Coffee is the major source of caffeine but different countries get it from different sources.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Europe, N. America, N. Africa – Coffee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W. Africa-  Kola Nuts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Mexico, Central &amp; South America, N. America, Switzerland-Cocoa Plant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Asia, UK, Ireland, N. America, Old USSR- Tea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Brazil – Mate (type of tea)- Largest coffee producer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0" y="228600"/>
            <a:ext cx="8645130" cy="60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1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9144000" cy="45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1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Emotion</a:t>
            </a:r>
          </a:p>
          <a:p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and environmental </a:t>
            </a:r>
            <a:r>
              <a:rPr lang="en-US" dirty="0" smtClean="0"/>
              <a:t>context</a:t>
            </a:r>
          </a:p>
          <a:p>
            <a:r>
              <a:rPr lang="en-US" dirty="0"/>
              <a:t>S</a:t>
            </a:r>
            <a:r>
              <a:rPr lang="en-US" dirty="0" smtClean="0"/>
              <a:t>ocio-cultural background</a:t>
            </a:r>
          </a:p>
          <a:p>
            <a:r>
              <a:rPr lang="en-US" dirty="0" smtClean="0"/>
              <a:t>Beliefs</a:t>
            </a:r>
          </a:p>
          <a:p>
            <a:r>
              <a:rPr lang="en-US" dirty="0" smtClean="0"/>
              <a:t>Attitudes</a:t>
            </a:r>
          </a:p>
          <a:p>
            <a:r>
              <a:rPr lang="en-US" dirty="0"/>
              <a:t>P</a:t>
            </a:r>
            <a:r>
              <a:rPr lang="en-US" dirty="0" smtClean="0"/>
              <a:t>ersonal expectations</a:t>
            </a:r>
          </a:p>
          <a:p>
            <a:r>
              <a:rPr lang="en-US" dirty="0" smtClean="0"/>
              <a:t>Physical perturbations</a:t>
            </a:r>
          </a:p>
          <a:p>
            <a:r>
              <a:rPr lang="en-US" dirty="0"/>
              <a:t>P</a:t>
            </a:r>
            <a:r>
              <a:rPr lang="en-US" dirty="0" smtClean="0"/>
              <a:t>sychological </a:t>
            </a:r>
            <a:r>
              <a:rPr lang="en-US" dirty="0"/>
              <a:t>recognition </a:t>
            </a:r>
          </a:p>
        </p:txBody>
      </p:sp>
      <p:pic>
        <p:nvPicPr>
          <p:cNvPr id="1026" name="Picture 2" descr="C:\Users\Owner\Desktop\ch7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0"/>
            <a:ext cx="372745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Caffeine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Coffee is believed to be discovered in </a:t>
            </a:r>
            <a:r>
              <a:rPr lang="en-US" dirty="0" smtClean="0"/>
              <a:t>Arabia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Legend has it, a holy man saw his goats jumping around at night instead of </a:t>
            </a:r>
            <a:r>
              <a:rPr lang="en-US" dirty="0" smtClean="0"/>
              <a:t>sleeping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He figured his goats were eating the beans from the coffee </a:t>
            </a:r>
            <a:r>
              <a:rPr lang="en-US" dirty="0" smtClean="0"/>
              <a:t>plants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He used the beans to help him through long nights of </a:t>
            </a:r>
            <a:r>
              <a:rPr lang="en-US" dirty="0" smtClean="0"/>
              <a:t>prayers</a:t>
            </a:r>
            <a:endParaRPr lang="en-US" dirty="0"/>
          </a:p>
          <a:p>
            <a:r>
              <a:rPr lang="en-US" sz="2400" dirty="0"/>
              <a:t>It is believed that in 2737 BC while Chinese Emperor, </a:t>
            </a:r>
            <a:r>
              <a:rPr lang="en-US" sz="2400" dirty="0" err="1"/>
              <a:t>Shen</a:t>
            </a:r>
            <a:r>
              <a:rPr lang="en-US" sz="2400" dirty="0"/>
              <a:t> </a:t>
            </a:r>
            <a:r>
              <a:rPr lang="en-US" sz="2400" dirty="0" err="1"/>
              <a:t>Nung</a:t>
            </a:r>
            <a:r>
              <a:rPr lang="en-US" sz="2400" dirty="0"/>
              <a:t>, was boiling water leaves from a nearby bush fell in the water making the first pot of </a:t>
            </a:r>
            <a:r>
              <a:rPr lang="en-US" sz="2400" dirty="0" smtClean="0"/>
              <a:t>tea</a:t>
            </a:r>
            <a:endParaRPr lang="en-US" sz="2400" dirty="0"/>
          </a:p>
          <a:p>
            <a:r>
              <a:rPr lang="en-US" sz="2400" dirty="0"/>
              <a:t>Europeans appeared to know nothing about caffeine substances until the 15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century</a:t>
            </a:r>
            <a:endParaRPr lang="en-US" sz="2400" dirty="0"/>
          </a:p>
          <a:p>
            <a:r>
              <a:rPr lang="en-US" sz="2400" dirty="0"/>
              <a:t>European explorers to Arabia, Ethiopia, and Turkey got introduced to coffee and brought it back to </a:t>
            </a:r>
            <a:r>
              <a:rPr lang="en-US" sz="2400" dirty="0" smtClean="0"/>
              <a:t>Europe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70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Caffeine </a:t>
            </a:r>
            <a:r>
              <a:rPr lang="en-US" dirty="0" smtClean="0"/>
              <a:t>Use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European explorers were introduced to Kola Nuts in West </a:t>
            </a:r>
            <a:r>
              <a:rPr lang="en-US" sz="2400" dirty="0" smtClean="0"/>
              <a:t>Africa</a:t>
            </a:r>
            <a:endParaRPr lang="en-US" sz="2400" dirty="0"/>
          </a:p>
          <a:p>
            <a:r>
              <a:rPr lang="en-US" sz="2400" dirty="0"/>
              <a:t>European explorers were introduced to cocoa in Mexico, Central and South </a:t>
            </a:r>
            <a:r>
              <a:rPr lang="en-US" sz="2400" dirty="0" smtClean="0"/>
              <a:t>America</a:t>
            </a:r>
            <a:endParaRPr lang="en-US" sz="2400" dirty="0"/>
          </a:p>
          <a:p>
            <a:r>
              <a:rPr lang="en-US" sz="2400" dirty="0"/>
              <a:t>Brazil is world’s largest producer of </a:t>
            </a:r>
            <a:r>
              <a:rPr lang="en-US" sz="2400" dirty="0" smtClean="0"/>
              <a:t>coffee</a:t>
            </a:r>
            <a:endParaRPr lang="en-US" sz="2400" dirty="0"/>
          </a:p>
          <a:p>
            <a:r>
              <a:rPr lang="en-US" sz="2400" dirty="0"/>
              <a:t>China, India, Sri Lanka, world’s largest producers of </a:t>
            </a:r>
            <a:r>
              <a:rPr lang="en-US" sz="2400" dirty="0" smtClean="0"/>
              <a:t>tea</a:t>
            </a:r>
            <a:endParaRPr lang="en-US" sz="2400" dirty="0"/>
          </a:p>
          <a:p>
            <a:r>
              <a:rPr lang="en-US" sz="2400" dirty="0"/>
              <a:t>West Africa is the world’s largest producer of </a:t>
            </a:r>
            <a:r>
              <a:rPr lang="en-US" sz="2400" dirty="0" smtClean="0"/>
              <a:t>cocoa</a:t>
            </a:r>
            <a:endParaRPr lang="en-US" sz="2400" dirty="0"/>
          </a:p>
          <a:p>
            <a:r>
              <a:rPr lang="en-US" dirty="0"/>
              <a:t>Adults 18 years plus are largest consumers of </a:t>
            </a:r>
            <a:r>
              <a:rPr lang="en-US" dirty="0" smtClean="0"/>
              <a:t>caffeine</a:t>
            </a:r>
            <a:endParaRPr lang="en-US" dirty="0"/>
          </a:p>
          <a:p>
            <a:r>
              <a:rPr lang="en-US" dirty="0"/>
              <a:t>Children 1-5 years are second largest consumers of </a:t>
            </a:r>
            <a:r>
              <a:rPr lang="en-US" dirty="0" smtClean="0"/>
              <a:t>caffeine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Pharmacology of Caffeine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Caffeine and other </a:t>
            </a:r>
            <a:r>
              <a:rPr lang="en-US" sz="2400" dirty="0" err="1"/>
              <a:t>methylxanthines</a:t>
            </a:r>
            <a:r>
              <a:rPr lang="en-US" sz="2400" dirty="0"/>
              <a:t> occupy and block adenosine receptor </a:t>
            </a:r>
            <a:r>
              <a:rPr lang="en-US" sz="2400" dirty="0" smtClean="0"/>
              <a:t>sites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Adenosine receptors are found in the central and peripheral nervous </a:t>
            </a:r>
            <a:r>
              <a:rPr lang="en-US" sz="2400" dirty="0" smtClean="0"/>
              <a:t>system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Caffeine is rapidly absorbed from the GI tract and distributed throughout the </a:t>
            </a:r>
            <a:r>
              <a:rPr lang="en-US" sz="2400" dirty="0" smtClean="0"/>
              <a:t>body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Caffeine’s ½ life is 2 ½ </a:t>
            </a:r>
            <a:r>
              <a:rPr lang="en-US" sz="2400" dirty="0" err="1"/>
              <a:t>hrs</a:t>
            </a:r>
            <a:r>
              <a:rPr lang="en-US" sz="2400" dirty="0"/>
              <a:t> to 7 ½ hrs. with peak effects 15-45 </a:t>
            </a:r>
            <a:r>
              <a:rPr lang="en-US" sz="2400" dirty="0" err="1"/>
              <a:t>mins</a:t>
            </a:r>
            <a:r>
              <a:rPr lang="en-US" sz="2400" dirty="0"/>
              <a:t>. after ingestion, depending on </a:t>
            </a:r>
            <a:r>
              <a:rPr lang="en-US" sz="2400" dirty="0" smtClean="0"/>
              <a:t>source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Caffeine is metabolized primarily in the liver &amp; excreted mainly via the kidneys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Pharmacology of </a:t>
            </a:r>
            <a:r>
              <a:rPr lang="en-US" dirty="0" smtClean="0"/>
              <a:t>Caffeine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Small amounts are excreted in stool, saliva, semen, and breast milk</a:t>
            </a:r>
          </a:p>
          <a:p>
            <a:r>
              <a:rPr lang="en-US" sz="2800" dirty="0" smtClean="0"/>
              <a:t>Excretion rates are faster for long-term users and smokers</a:t>
            </a:r>
          </a:p>
          <a:p>
            <a:r>
              <a:rPr lang="en-US" sz="2800" dirty="0" smtClean="0"/>
              <a:t>Liver disease, pregnancy and contraceptive use slows metabolism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6865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Tolerance and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Evidence for caffeine withdrawal is distinct however for tolerance is not </a:t>
            </a:r>
            <a:r>
              <a:rPr lang="en-US" sz="3200" dirty="0" smtClean="0"/>
              <a:t>clear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Withdrawal symptoms include: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Headaches-most common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Depression &amp; decreased alertness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Sleepiness/drowsiness, decreased activity, decreased energy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Less contentment/relaxed mood, increased irritability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Effects of Caffeine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Acute effects of caffeine include: CNS, cardiac &amp; gastric acid stimulation, diuresis, &amp; relaxation of smooth </a:t>
            </a:r>
            <a:r>
              <a:rPr lang="en-US" sz="2400" dirty="0" smtClean="0"/>
              <a:t>muscles</a:t>
            </a:r>
            <a:endParaRPr lang="en-US" sz="2400" dirty="0"/>
          </a:p>
          <a:p>
            <a:r>
              <a:rPr lang="en-US" sz="2400" dirty="0"/>
              <a:t>Caffeine improves task performance by decreasing fatigue &amp; increasing vigilance (motor component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Caffeine impairs decision making </a:t>
            </a:r>
            <a:r>
              <a:rPr lang="en-US" sz="2400" dirty="0" smtClean="0"/>
              <a:t>however</a:t>
            </a:r>
            <a:endParaRPr lang="en-US" sz="2400" dirty="0"/>
          </a:p>
          <a:p>
            <a:r>
              <a:rPr lang="en-US" sz="2400" dirty="0"/>
              <a:t>Caffeine is often used with nicotine and alcohol. Nicotine causes it to be excreted 50% faster</a:t>
            </a:r>
          </a:p>
        </p:txBody>
      </p:sp>
    </p:spTree>
    <p:extLst>
      <p:ext uri="{BB962C8B-B14F-4D97-AF65-F5344CB8AC3E}">
        <p14:creationId xmlns:p14="http://schemas.microsoft.com/office/powerpoint/2010/main" val="132683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Toxic Effect of </a:t>
            </a:r>
            <a:r>
              <a:rPr lang="en-US" dirty="0" smtClean="0"/>
              <a:t>Caffeine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Caffeine intoxication is also known as </a:t>
            </a:r>
            <a:r>
              <a:rPr lang="en-US" sz="2800" dirty="0" err="1" smtClean="0"/>
              <a:t>caffeinism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Intoxication results from consuming 600mg/day to 1000 mg/day but intoxication can result from consuming 250 </a:t>
            </a:r>
            <a:r>
              <a:rPr lang="en-US" sz="2800" dirty="0" smtClean="0"/>
              <a:t>mg/day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Symptoms of </a:t>
            </a:r>
            <a:r>
              <a:rPr lang="en-US" sz="2800" dirty="0" err="1"/>
              <a:t>caffeinism</a:t>
            </a:r>
            <a:r>
              <a:rPr lang="en-US" sz="2800" dirty="0"/>
              <a:t> are: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Muscle twitching, rambling thoughts &amp; </a:t>
            </a:r>
            <a:r>
              <a:rPr lang="en-US" sz="2400" dirty="0" smtClean="0"/>
              <a:t>speech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Arrhythmia and spells of </a:t>
            </a:r>
            <a:r>
              <a:rPr lang="en-US" sz="2400" dirty="0" smtClean="0"/>
              <a:t>exhaustibility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Psychomotor agitation (increase in sensory motor reaction time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Ear ringing and light </a:t>
            </a:r>
            <a:r>
              <a:rPr lang="en-US" sz="2400" dirty="0" smtClean="0"/>
              <a:t>flashes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44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Toxic Effect of </a:t>
            </a:r>
            <a:r>
              <a:rPr lang="en-US" dirty="0" smtClean="0"/>
              <a:t>Caffeine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Lethal dose of caffeine is 10 grams for adults or 100 mg/kg for </a:t>
            </a:r>
            <a:r>
              <a:rPr lang="en-US" sz="2400" dirty="0" smtClean="0"/>
              <a:t>children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(Equivalent of 75 cups of coffee, 125 cups of tea, 200 colas, 100 No </a:t>
            </a:r>
            <a:r>
              <a:rPr lang="en-US" sz="2400" dirty="0" err="1"/>
              <a:t>Doz</a:t>
            </a:r>
            <a:r>
              <a:rPr lang="en-US" sz="2400" dirty="0"/>
              <a:t> tabs)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 No </a:t>
            </a:r>
            <a:r>
              <a:rPr lang="en-US" sz="2400" dirty="0" err="1"/>
              <a:t>Doz</a:t>
            </a:r>
            <a:r>
              <a:rPr lang="en-US" sz="2400" dirty="0"/>
              <a:t> tab= 1 cup of coffee=100 mg caffeine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Caffeine is a relatively safe </a:t>
            </a:r>
            <a:r>
              <a:rPr lang="en-US" sz="2400" dirty="0" smtClean="0"/>
              <a:t>drug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Death from overdose is rare, more likely caffeine </a:t>
            </a:r>
            <a:r>
              <a:rPr lang="en-US" sz="2400" dirty="0" smtClean="0"/>
              <a:t>overexposure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59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Topical Analgesics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i="1" dirty="0">
                <a:cs typeface="Times New Roman" pitchFamily="18" charset="0"/>
              </a:rPr>
              <a:t>Counterirritants &amp; Local Anesthetics:</a:t>
            </a:r>
            <a:endParaRPr lang="en-US" sz="2400" b="1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u="sng" dirty="0">
                <a:cs typeface="Times New Roman" pitchFamily="18" charset="0"/>
              </a:rPr>
              <a:t>Analgesics</a:t>
            </a:r>
            <a:r>
              <a:rPr lang="en-US" dirty="0">
                <a:cs typeface="Times New Roman" pitchFamily="18" charset="0"/>
              </a:rPr>
              <a:t>: give relief by causing a systemic &amp; topical analgesia; </a:t>
            </a:r>
          </a:p>
          <a:p>
            <a:pPr lvl="3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Inhibit pain sensations by rapid evaporation – causes cooling action, counterirritant of the skin,  </a:t>
            </a:r>
          </a:p>
          <a:p>
            <a:pPr lvl="3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Causes local increase in blood circulation, redness, and rise in skin </a:t>
            </a:r>
            <a:r>
              <a:rPr lang="en-US" dirty="0" smtClean="0">
                <a:cs typeface="Times New Roman" pitchFamily="18" charset="0"/>
              </a:rPr>
              <a:t>temp, superficial </a:t>
            </a:r>
            <a:r>
              <a:rPr lang="en-US" dirty="0" err="1" smtClean="0">
                <a:cs typeface="Times New Roman" pitchFamily="18" charset="0"/>
              </a:rPr>
              <a:t>vasodialator</a:t>
            </a:r>
            <a:endParaRPr lang="en-US" dirty="0">
              <a:cs typeface="Times New Roman" pitchFamily="18" charset="0"/>
            </a:endParaRPr>
          </a:p>
          <a:p>
            <a:pPr lvl="3">
              <a:lnSpc>
                <a:spcPct val="80000"/>
              </a:lnSpc>
            </a:pPr>
            <a:r>
              <a:rPr lang="en-US" i="1" dirty="0">
                <a:cs typeface="Times New Roman" pitchFamily="18" charset="0"/>
              </a:rPr>
              <a:t>Spray Coolants, Alcohol, Menthol, Cold, Local Anesthetics (</a:t>
            </a:r>
            <a:r>
              <a:rPr lang="en-US" i="1" dirty="0" err="1">
                <a:cs typeface="Times New Roman" pitchFamily="18" charset="0"/>
              </a:rPr>
              <a:t>lydocaine</a:t>
            </a:r>
            <a:r>
              <a:rPr lang="en-US" i="1" dirty="0">
                <a:cs typeface="Times New Roman" pitchFamily="18" charset="0"/>
              </a:rPr>
              <a:t>)</a:t>
            </a:r>
          </a:p>
          <a:p>
            <a:pPr lvl="3">
              <a:lnSpc>
                <a:spcPct val="80000"/>
              </a:lnSpc>
            </a:pPr>
            <a:endParaRPr lang="en-US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u="sng" dirty="0">
                <a:cs typeface="Times New Roman" pitchFamily="18" charset="0"/>
              </a:rPr>
              <a:t>Narcotic Analgesics</a:t>
            </a:r>
            <a:r>
              <a:rPr lang="en-US" dirty="0">
                <a:cs typeface="Times New Roman" pitchFamily="18" charset="0"/>
              </a:rPr>
              <a:t>: derived from opium, depresses pain impulses; depresses respiratory center</a:t>
            </a:r>
          </a:p>
          <a:p>
            <a:pPr lvl="3">
              <a:lnSpc>
                <a:spcPct val="80000"/>
              </a:lnSpc>
            </a:pPr>
            <a:r>
              <a:rPr lang="en-US" i="1" dirty="0">
                <a:cs typeface="Times New Roman" pitchFamily="18" charset="0"/>
              </a:rPr>
              <a:t>Codeine, Darvon, Morphine, Demerol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lvl="3">
              <a:lnSpc>
                <a:spcPct val="80000"/>
              </a:lnSpc>
            </a:pPr>
            <a:endParaRPr lang="en-US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u="sng" dirty="0">
                <a:cs typeface="Times New Roman" pitchFamily="18" charset="0"/>
              </a:rPr>
              <a:t>Non-narcotic analgesics &amp; antipyretics</a:t>
            </a:r>
            <a:r>
              <a:rPr lang="en-US" dirty="0">
                <a:cs typeface="Times New Roman" pitchFamily="18" charset="0"/>
              </a:rPr>
              <a:t>:  suppresses fever, pain</a:t>
            </a:r>
          </a:p>
          <a:p>
            <a:pPr lvl="3">
              <a:lnSpc>
                <a:spcPct val="80000"/>
              </a:lnSpc>
            </a:pPr>
            <a:r>
              <a:rPr lang="en-US" i="1" dirty="0">
                <a:cs typeface="Times New Roman" pitchFamily="18" charset="0"/>
              </a:rPr>
              <a:t>Acetaminophen:</a:t>
            </a:r>
            <a:r>
              <a:rPr lang="en-US" dirty="0">
                <a:cs typeface="Times New Roman" pitchFamily="18" charset="0"/>
              </a:rPr>
              <a:t>  has no anti-inflammatory activity, doesn’t irritate the stomach, over ingestion could lead to liver damage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29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Anesthetics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potency of Local Anesthetics, their onset and duration of action are primary determined by physicochemical properties of various agents and their inherent vasodilator activity of same local </a:t>
            </a:r>
            <a:r>
              <a:rPr lang="en-US" sz="2400" dirty="0" smtClean="0"/>
              <a:t>anesthetics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Lipid solubility is the primary determinant of </a:t>
            </a:r>
            <a:r>
              <a:rPr lang="en-CA" sz="2400" dirty="0" err="1"/>
              <a:t>anesthetic</a:t>
            </a:r>
            <a:r>
              <a:rPr lang="en-CA" sz="2400" dirty="0"/>
              <a:t> </a:t>
            </a:r>
            <a:r>
              <a:rPr lang="en-CA" sz="2400" dirty="0" smtClean="0"/>
              <a:t>potency</a:t>
            </a: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Protein binding influences the duration of action 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The addition of vasoconstrictors, such as epinephrine or phenylephrine can prolong duration of action of local </a:t>
            </a:r>
            <a:r>
              <a:rPr lang="en-CA" sz="2400" dirty="0" err="1" smtClean="0"/>
              <a:t>anesthetics</a:t>
            </a:r>
            <a:r>
              <a:rPr lang="en-CA" sz="2400" dirty="0" smtClean="0"/>
              <a:t> and decrease </a:t>
            </a:r>
            <a:r>
              <a:rPr lang="en-CA" sz="2400" dirty="0"/>
              <a:t>their </a:t>
            </a:r>
            <a:r>
              <a:rPr lang="en-CA" sz="2400" dirty="0" smtClean="0"/>
              <a:t>absorption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 of Pain 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Analgesic</a:t>
            </a:r>
          </a:p>
          <a:p>
            <a:pPr lvl="1"/>
            <a:r>
              <a:rPr lang="en-US" dirty="0"/>
              <a:t>A drug or medicine given to reduce pain without resulting in loss of consciousness</a:t>
            </a:r>
          </a:p>
          <a:p>
            <a:pPr lvl="1"/>
            <a:r>
              <a:rPr lang="en-US" dirty="0"/>
              <a:t>Analgesics are sometimes referred to as painkiller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Opiates</a:t>
            </a:r>
          </a:p>
          <a:p>
            <a:pPr lvl="1"/>
            <a:r>
              <a:rPr lang="en-US" dirty="0" smtClean="0"/>
              <a:t>Opium , Heroin, codeine, &amp; morphine</a:t>
            </a:r>
          </a:p>
          <a:p>
            <a:pPr lvl="1"/>
            <a:r>
              <a:rPr lang="en-US" dirty="0"/>
              <a:t>Opium appears either as dark brown chunks or in powder form, and is generally eaten or </a:t>
            </a:r>
            <a:r>
              <a:rPr lang="en-US" dirty="0" smtClean="0"/>
              <a:t>smoked</a:t>
            </a:r>
          </a:p>
          <a:p>
            <a:pPr lvl="1"/>
            <a:r>
              <a:rPr lang="en-US" dirty="0" smtClean="0"/>
              <a:t>Heroin </a:t>
            </a:r>
            <a:r>
              <a:rPr lang="en-US" dirty="0"/>
              <a:t>usually appears as a white or brownish powder, which is dissolved in water for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street preparations of heroin contain only a small percentage of the drug, as they are diluted with sugar, quinine, or other drugs and </a:t>
            </a:r>
            <a:r>
              <a:rPr lang="en-US" dirty="0" smtClean="0"/>
              <a:t>substances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opiate analgesics appear in a variety of forms, such as capsules, tablets, syrups, elixirs, solutions, and </a:t>
            </a:r>
            <a:r>
              <a:rPr lang="en-US" dirty="0" smtClean="0"/>
              <a:t>suppositories</a:t>
            </a:r>
          </a:p>
        </p:txBody>
      </p:sp>
      <p:pic>
        <p:nvPicPr>
          <p:cNvPr id="2050" name="Picture 2" descr="C:\Users\Owner\Desktop\ch7-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23" y="1298575"/>
            <a:ext cx="364917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Uses of </a:t>
            </a:r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latin typeface="Times New Roman" pitchFamily="18" charset="0"/>
              </a:rPr>
              <a:t>Topical</a:t>
            </a:r>
          </a:p>
          <a:p>
            <a:pPr marL="342900" indent="-342900"/>
            <a:r>
              <a:rPr lang="en-US" sz="2000" dirty="0">
                <a:latin typeface="Times New Roman" pitchFamily="18" charset="0"/>
              </a:rPr>
              <a:t>Local infiltration</a:t>
            </a:r>
          </a:p>
          <a:p>
            <a:pPr marL="342900" indent="-342900"/>
            <a:r>
              <a:rPr lang="en-US" sz="2000" dirty="0">
                <a:latin typeface="Times New Roman" pitchFamily="18" charset="0"/>
              </a:rPr>
              <a:t>Minor peripheral nerve blockade</a:t>
            </a:r>
          </a:p>
          <a:p>
            <a:pPr marL="342900" indent="-342900"/>
            <a:r>
              <a:rPr lang="en-US" sz="2000" dirty="0">
                <a:latin typeface="Times New Roman" pitchFamily="18" charset="0"/>
              </a:rPr>
              <a:t>Major peripheral nerve </a:t>
            </a:r>
            <a:r>
              <a:rPr lang="en-US" sz="2000" dirty="0" smtClean="0">
                <a:latin typeface="Times New Roman" pitchFamily="18" charset="0"/>
              </a:rPr>
              <a:t>blockade</a:t>
            </a:r>
            <a:endParaRPr lang="en-US" sz="2000" dirty="0">
              <a:latin typeface="Times New Roman" pitchFamily="18" charset="0"/>
            </a:endParaRPr>
          </a:p>
          <a:p>
            <a:pPr marL="342900" indent="-342900"/>
            <a:r>
              <a:rPr lang="en-US" sz="2000" dirty="0">
                <a:latin typeface="Times New Roman" pitchFamily="18" charset="0"/>
              </a:rPr>
              <a:t>Chronic pain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1"/>
            <a:ext cx="25908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9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the Athletic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Understand individual pain tolerance</a:t>
            </a:r>
          </a:p>
          <a:p>
            <a:r>
              <a:rPr lang="en-US" dirty="0" smtClean="0"/>
              <a:t>Educate patient on NSAID use</a:t>
            </a:r>
          </a:p>
          <a:p>
            <a:r>
              <a:rPr lang="en-US" dirty="0" smtClean="0"/>
              <a:t>Understand the differences in various NSAIDs</a:t>
            </a:r>
          </a:p>
          <a:p>
            <a:r>
              <a:rPr lang="en-US" dirty="0" smtClean="0"/>
              <a:t>Do not use counterirritants on open wounds</a:t>
            </a:r>
          </a:p>
          <a:p>
            <a:r>
              <a:rPr lang="en-US" dirty="0" smtClean="0"/>
              <a:t>Do not cover a counterirritant with an occlusive 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 of Pain 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Opioids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often prescribed to treat </a:t>
            </a:r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nervous system (CNS) depressants, which are used to treat anxiety and sleep </a:t>
            </a:r>
            <a:r>
              <a:rPr lang="en-US" dirty="0" smtClean="0"/>
              <a:t>disorders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rescribed </a:t>
            </a:r>
            <a:r>
              <a:rPr lang="en-US" dirty="0"/>
              <a:t>to treat the sleep disorder narcolepsy and attention-deficit hyperactivity disorder (ADHD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Narcotic Analgesic</a:t>
            </a:r>
          </a:p>
          <a:p>
            <a:pPr lvl="1"/>
            <a:r>
              <a:rPr lang="en-US" dirty="0" smtClean="0"/>
              <a:t>Drugs </a:t>
            </a:r>
            <a:r>
              <a:rPr lang="en-US" dirty="0"/>
              <a:t>used to relieve </a:t>
            </a:r>
            <a:r>
              <a:rPr lang="en-US" dirty="0" smtClean="0"/>
              <a:t>pain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elief induced </a:t>
            </a:r>
            <a:r>
              <a:rPr lang="en-US" dirty="0"/>
              <a:t>by analgesics occurs either by blocking pain signals going to the brain or by interfering with the brain's interpretation of the </a:t>
            </a:r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Does not produce </a:t>
            </a:r>
            <a:r>
              <a:rPr lang="en-US" dirty="0"/>
              <a:t>anesthesia or loss of consciousness</a:t>
            </a:r>
          </a:p>
        </p:txBody>
      </p:sp>
      <p:pic>
        <p:nvPicPr>
          <p:cNvPr id="1026" name="Picture 2" descr="C:\Users\Owner\Desktop\ch7-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 of Pain 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Narcotic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epress </a:t>
            </a:r>
            <a:r>
              <a:rPr lang="en-US" dirty="0"/>
              <a:t>breathing and </a:t>
            </a:r>
            <a:r>
              <a:rPr lang="en-US" dirty="0" smtClean="0"/>
              <a:t>other brain centers</a:t>
            </a:r>
          </a:p>
          <a:p>
            <a:pPr lvl="1"/>
            <a:r>
              <a:rPr lang="en-US" dirty="0" smtClean="0"/>
              <a:t>Relieves </a:t>
            </a:r>
            <a:r>
              <a:rPr lang="en-US" dirty="0"/>
              <a:t>pain and </a:t>
            </a:r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Depresses </a:t>
            </a:r>
            <a:r>
              <a:rPr lang="en-US" dirty="0"/>
              <a:t>all body systems</a:t>
            </a:r>
          </a:p>
        </p:txBody>
      </p:sp>
      <p:pic>
        <p:nvPicPr>
          <p:cNvPr id="2050" name="Picture 2" descr="C:\Users\Owner\Desktop\ch7-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91" y="1298575"/>
            <a:ext cx="370284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NSAIDs (</a:t>
            </a:r>
            <a:r>
              <a:rPr lang="en-US" dirty="0" err="1"/>
              <a:t>nonsteroidal</a:t>
            </a:r>
            <a:r>
              <a:rPr lang="en-US" dirty="0"/>
              <a:t> anti-inflammatory </a:t>
            </a:r>
            <a:r>
              <a:rPr lang="en-US" dirty="0" smtClean="0"/>
              <a:t>drugs)</a:t>
            </a:r>
          </a:p>
          <a:p>
            <a:pPr lvl="1"/>
            <a:r>
              <a:rPr lang="en-US" dirty="0" smtClean="0"/>
              <a:t>NSAIDs </a:t>
            </a:r>
            <a:r>
              <a:rPr lang="en-US" dirty="0"/>
              <a:t>work by reducing </a:t>
            </a:r>
            <a:r>
              <a:rPr lang="en-US" dirty="0" smtClean="0"/>
              <a:t>inflammation</a:t>
            </a:r>
          </a:p>
          <a:p>
            <a:pPr lvl="1"/>
            <a:r>
              <a:rPr lang="en-US" dirty="0" smtClean="0"/>
              <a:t>They block </a:t>
            </a:r>
            <a:r>
              <a:rPr lang="en-US" dirty="0"/>
              <a:t>a key enzyme of inflammation called cyclooxygenase, which converts </a:t>
            </a:r>
            <a:r>
              <a:rPr lang="en-US" dirty="0" err="1"/>
              <a:t>arachidonic</a:t>
            </a:r>
            <a:r>
              <a:rPr lang="en-US" dirty="0"/>
              <a:t> acid to prostaglandins and </a:t>
            </a:r>
            <a:r>
              <a:rPr lang="en-US" dirty="0" err="1" smtClean="0"/>
              <a:t>leukotrienes</a:t>
            </a:r>
            <a:endParaRPr lang="en-US" dirty="0"/>
          </a:p>
          <a:p>
            <a:pPr lvl="1"/>
            <a:r>
              <a:rPr lang="en-US" dirty="0" smtClean="0"/>
              <a:t>Prostaglandins </a:t>
            </a:r>
            <a:r>
              <a:rPr lang="en-US" dirty="0"/>
              <a:t>cause local </a:t>
            </a:r>
            <a:r>
              <a:rPr lang="en-US" dirty="0" smtClean="0"/>
              <a:t>inflammation</a:t>
            </a:r>
            <a:endParaRPr lang="en-US" dirty="0"/>
          </a:p>
        </p:txBody>
      </p:sp>
      <p:pic>
        <p:nvPicPr>
          <p:cNvPr id="3074" name="Picture 2" descr="C:\Users\Owner\Desktop\ch7-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1"/>
            <a:ext cx="31241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Acetaminophen</a:t>
            </a:r>
          </a:p>
          <a:p>
            <a:pPr lvl="1"/>
            <a:r>
              <a:rPr lang="en-US" dirty="0" smtClean="0"/>
              <a:t>Tylenol is most common</a:t>
            </a:r>
          </a:p>
          <a:p>
            <a:pPr lvl="1"/>
            <a:r>
              <a:rPr lang="en-US" dirty="0"/>
              <a:t>Acetaminophen is used to relieve mild to moderate pain from headaches, muscle aches, menstrual periods, colds and sore throats, toothaches, backaches, and reactions to vaccinations (shots), and to reduce </a:t>
            </a:r>
            <a:r>
              <a:rPr lang="en-US" dirty="0" smtClean="0"/>
              <a:t>fever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also be used to relieve the pain of osteoarthritis (arthritis caused by the breakdown of the lining of the </a:t>
            </a:r>
            <a:r>
              <a:rPr lang="en-US" dirty="0" smtClean="0"/>
              <a:t>joints)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class of medications called analgesics (pain relievers) and antipyretics (fever </a:t>
            </a:r>
            <a:r>
              <a:rPr lang="en-US" dirty="0" smtClean="0"/>
              <a:t>reducers)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by changing the way the body senses pain and by cooling the </a:t>
            </a:r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omes </a:t>
            </a:r>
            <a:r>
              <a:rPr lang="en-US" dirty="0"/>
              <a:t>as a tablet, chewable tablet, capsule, suspension or solution (liquid), drops (concentrated liquid), powder, extended-release (long-acting) tablet, and orally disintegrating tablet (tablet that dissolves quickly in the mouth), to take by mouth, with or without </a:t>
            </a:r>
            <a:r>
              <a:rPr lang="en-US" dirty="0" smtClean="0"/>
              <a:t>food</a:t>
            </a:r>
          </a:p>
          <a:p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comes as a </a:t>
            </a:r>
            <a:r>
              <a:rPr lang="en-US" dirty="0" smtClean="0"/>
              <a:t>suppository</a:t>
            </a:r>
          </a:p>
          <a:p>
            <a:r>
              <a:rPr lang="en-US" dirty="0" smtClean="0"/>
              <a:t>Side </a:t>
            </a:r>
            <a:r>
              <a:rPr lang="en-US" dirty="0"/>
              <a:t>effects can be </a:t>
            </a:r>
            <a:r>
              <a:rPr lang="en-US" dirty="0" smtClean="0"/>
              <a:t>serious</a:t>
            </a:r>
            <a:endParaRPr lang="en-US" dirty="0"/>
          </a:p>
          <a:p>
            <a:pPr lvl="1"/>
            <a:r>
              <a:rPr lang="en-US" dirty="0" smtClean="0"/>
              <a:t>Rash</a:t>
            </a:r>
            <a:endParaRPr lang="en-US" dirty="0"/>
          </a:p>
          <a:p>
            <a:pPr lvl="1"/>
            <a:r>
              <a:rPr lang="en-US" dirty="0" smtClean="0"/>
              <a:t>Hives</a:t>
            </a:r>
            <a:endParaRPr lang="en-US" dirty="0"/>
          </a:p>
          <a:p>
            <a:pPr lvl="1"/>
            <a:r>
              <a:rPr lang="en-US" dirty="0" smtClean="0"/>
              <a:t>Itching</a:t>
            </a:r>
            <a:endParaRPr lang="en-US" dirty="0"/>
          </a:p>
          <a:p>
            <a:pPr lvl="1"/>
            <a:r>
              <a:rPr lang="en-US" dirty="0" smtClean="0"/>
              <a:t>Swelling </a:t>
            </a:r>
            <a:r>
              <a:rPr lang="en-US" dirty="0"/>
              <a:t>of the face, throat, tongue, lips, eyes, hands, feet, ankles, or lower legs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oarseness </a:t>
            </a:r>
            <a:endParaRPr lang="en-US" dirty="0"/>
          </a:p>
          <a:p>
            <a:pPr lvl="1"/>
            <a:r>
              <a:rPr lang="en-US" dirty="0" smtClean="0"/>
              <a:t>Difficulty </a:t>
            </a:r>
            <a:r>
              <a:rPr lang="en-US" dirty="0"/>
              <a:t>breathing or swallowing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Opioid Analgesics – 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Opium is extracted from poppy seeds (Paper </a:t>
            </a:r>
            <a:r>
              <a:rPr lang="en-US" dirty="0" err="1"/>
              <a:t>somniforum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 thousands of years to produce: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Euphoria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Analgesia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Sedation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Relief from diarrhea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Cough suppression</a:t>
            </a:r>
          </a:p>
          <a:p>
            <a:pPr>
              <a:lnSpc>
                <a:spcPct val="90000"/>
              </a:lnSpc>
            </a:pPr>
            <a:r>
              <a:rPr lang="en-US" dirty="0"/>
              <a:t>Used medicinally and recreationally from early Greek and Roman times</a:t>
            </a:r>
          </a:p>
          <a:p>
            <a:pPr>
              <a:lnSpc>
                <a:spcPct val="90000"/>
              </a:lnSpc>
            </a:pPr>
            <a:r>
              <a:rPr lang="en-US" dirty="0"/>
              <a:t>Opium and laudanum (opium combined with alcohol) were used to treat almost all known diseases</a:t>
            </a:r>
          </a:p>
          <a:p>
            <a:pPr>
              <a:lnSpc>
                <a:spcPct val="90000"/>
              </a:lnSpc>
            </a:pPr>
            <a:r>
              <a:rPr lang="en-US" dirty="0"/>
              <a:t>Morphine was isolated from opium in the early 1800’s and since then has been the most effective treatment for severe pain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Invention of the hypodermic needle in 1856 produced drug abusers who self administered opioids by injection</a:t>
            </a:r>
          </a:p>
          <a:p>
            <a:r>
              <a:rPr lang="en-US" dirty="0"/>
              <a:t>Controlling the widespread use of opioids has been unsuccessful because of the euphoria, tolerance and physiological dependence that opioids produce</a:t>
            </a:r>
          </a:p>
          <a:p>
            <a:r>
              <a:rPr lang="en-US" dirty="0"/>
              <a:t>“opium” is a Greek word meaning “juice,” or the exudate from the poppy</a:t>
            </a:r>
          </a:p>
          <a:p>
            <a:r>
              <a:rPr lang="en-US" dirty="0"/>
              <a:t>“opiate” is a drug extracted from the exudate of the poppy</a:t>
            </a:r>
          </a:p>
          <a:p>
            <a:r>
              <a:rPr lang="en-US" dirty="0"/>
              <a:t>“opioid” is a natural or synthetic drug that binds to opioid receptors producing agonist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Opioid </a:t>
            </a:r>
            <a:r>
              <a:rPr lang="en-US" dirty="0" smtClean="0"/>
              <a:t>Analgesics – Effects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Sedation and </a:t>
            </a:r>
            <a:r>
              <a:rPr lang="en-US" sz="2400" dirty="0" err="1"/>
              <a:t>anxiolysis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Drowsiness and lethargy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Apathy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Cognitive impairment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Sense of tranquility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Depression of respiration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Main cause of death from opioid overdose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Combination of opioids and alcohol is especially dangerous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Cough suppression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Opioids suppress the “cough center” in the brain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Pupillary constriction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pupillary constriction in the presence of analgesics is characteristic of opioid </a:t>
            </a:r>
            <a:r>
              <a:rPr lang="en-US" sz="2000" dirty="0" smtClean="0"/>
              <a:t>use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Nausea and vomiting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Stimulation of receptors in an area of the medulla called the chemoreceptor trigger zone causes nausea and vomiting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Unpleasant side effect, but not life threatening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Gastrointestinal symptoms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Opioids relieve diarrhea as a result of their direct actions on the intestines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Other effects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Opioids can release histamines causing itching or more severe allergic reactions including bronchoconstriction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Opioids can affect white blood cell function and immune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94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181</TotalTime>
  <Words>2112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Soho</vt:lpstr>
      <vt:lpstr>Drugs for Treating Pain</vt:lpstr>
      <vt:lpstr>Perception of Pain</vt:lpstr>
      <vt:lpstr>Perception of Pain - Terminology</vt:lpstr>
      <vt:lpstr>Perception of Pain - Terminology</vt:lpstr>
      <vt:lpstr>Perception of Pain - Terminology</vt:lpstr>
      <vt:lpstr>NSAIDs</vt:lpstr>
      <vt:lpstr>NSAIDs</vt:lpstr>
      <vt:lpstr>Opioid Analgesics – History </vt:lpstr>
      <vt:lpstr>Opioid Analgesics – Effects </vt:lpstr>
      <vt:lpstr>Opioid Analgesics – Mechanism of Action </vt:lpstr>
      <vt:lpstr>Opioid Analgesics - General Pharmacokinetics </vt:lpstr>
      <vt:lpstr>Morphine </vt:lpstr>
      <vt:lpstr>Hydromorphone </vt:lpstr>
      <vt:lpstr>Fentanyl </vt:lpstr>
      <vt:lpstr>Dependence </vt:lpstr>
      <vt:lpstr>Withdrawal Reactions </vt:lpstr>
      <vt:lpstr>Caffeine</vt:lpstr>
      <vt:lpstr>PowerPoint Presentation</vt:lpstr>
      <vt:lpstr>PowerPoint Presentation</vt:lpstr>
      <vt:lpstr>History of Caffeine Use</vt:lpstr>
      <vt:lpstr>History of Caffeine Use - Continued</vt:lpstr>
      <vt:lpstr>Pharmacology of Caffeine</vt:lpstr>
      <vt:lpstr>Pharmacology of Caffeine - Continued</vt:lpstr>
      <vt:lpstr>Tolerance and Dependence</vt:lpstr>
      <vt:lpstr>Acute Effects of Caffeine</vt:lpstr>
      <vt:lpstr>Acute Toxic Effect of Caffeine - Continued</vt:lpstr>
      <vt:lpstr>Acute Toxic Effect of Caffeine - Continued</vt:lpstr>
      <vt:lpstr>Topical Analgesics</vt:lpstr>
      <vt:lpstr>Local Anesthetics</vt:lpstr>
      <vt:lpstr>Uses of Local Anesthetics</vt:lpstr>
      <vt:lpstr>Role of the Athletic Trainer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for Treating Pain</dc:title>
  <dc:creator>Owner;Michael Pringle</dc:creator>
  <cp:lastModifiedBy>Owner</cp:lastModifiedBy>
  <cp:revision>21</cp:revision>
  <dcterms:created xsi:type="dcterms:W3CDTF">2011-08-27T20:41:50Z</dcterms:created>
  <dcterms:modified xsi:type="dcterms:W3CDTF">2011-09-03T00:20:25Z</dcterms:modified>
</cp:coreProperties>
</file>