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E4395C6-4D49-46C5-B030-68F935C6075C}" type="datetimeFigureOut">
              <a:rPr lang="en-US" smtClean="0"/>
              <a:t>9/4/2011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5FCE857-2918-4767-B961-0B3A7351082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395C6-4D49-46C5-B030-68F935C6075C}" type="datetimeFigureOut">
              <a:rPr lang="en-US" smtClean="0"/>
              <a:t>9/4/2011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CE857-2918-4767-B961-0B3A735108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395C6-4D49-46C5-B030-68F935C6075C}" type="datetimeFigureOut">
              <a:rPr lang="en-US" smtClean="0"/>
              <a:t>9/4/2011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CE857-2918-4767-B961-0B3A735108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395C6-4D49-46C5-B030-68F935C6075C}" type="datetimeFigureOut">
              <a:rPr lang="en-US" smtClean="0"/>
              <a:t>9/4/2011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CE857-2918-4767-B961-0B3A735108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E4395C6-4D49-46C5-B030-68F935C6075C}" type="datetimeFigureOut">
              <a:rPr lang="en-US" smtClean="0"/>
              <a:t>9/4/2011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5FCE857-2918-4767-B961-0B3A735108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395C6-4D49-46C5-B030-68F935C6075C}" type="datetimeFigureOut">
              <a:rPr lang="en-US" smtClean="0"/>
              <a:t>9/4/2011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5FCE857-2918-4767-B961-0B3A735108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395C6-4D49-46C5-B030-68F935C6075C}" type="datetimeFigureOut">
              <a:rPr lang="en-US" smtClean="0"/>
              <a:t>9/4/2011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5FCE857-2918-4767-B961-0B3A735108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395C6-4D49-46C5-B030-68F935C6075C}" type="datetimeFigureOut">
              <a:rPr lang="en-US" smtClean="0"/>
              <a:t>9/4/2011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CE857-2918-4767-B961-0B3A7351082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395C6-4D49-46C5-B030-68F935C6075C}" type="datetimeFigureOut">
              <a:rPr lang="en-US" smtClean="0"/>
              <a:t>9/4/2011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CE857-2918-4767-B961-0B3A735108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E4395C6-4D49-46C5-B030-68F935C6075C}" type="datetimeFigureOut">
              <a:rPr lang="en-US" smtClean="0"/>
              <a:t>9/4/2011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5FCE857-2918-4767-B961-0B3A7351082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E4395C6-4D49-46C5-B030-68F935C6075C}" type="datetimeFigureOut">
              <a:rPr lang="en-US" smtClean="0"/>
              <a:t>9/4/2011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5FCE857-2918-4767-B961-0B3A735108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E4395C6-4D49-46C5-B030-68F935C6075C}" type="datetimeFigureOut">
              <a:rPr lang="en-US" smtClean="0"/>
              <a:t>9/4/2011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5FCE857-2918-4767-B961-0B3A7351082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Oncology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5</a:t>
            </a:r>
          </a:p>
          <a:p>
            <a:r>
              <a:rPr lang="en-US" dirty="0" smtClean="0"/>
              <a:t>Pathology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061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pPr eaLnBrk="1" hangingPunct="1"/>
            <a:r>
              <a:rPr lang="en-US" smtClean="0"/>
              <a:t>Oncology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058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8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b="1" dirty="0" smtClean="0"/>
              <a:t>Cancer </a:t>
            </a:r>
            <a:r>
              <a:rPr lang="en-US" sz="2800" b="1" dirty="0" smtClean="0"/>
              <a:t>grading and staging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Cancer is graded upon the resemblance to normal cells =   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(The  higher the number, the worse the grade of cancer) i.e. G</a:t>
            </a:r>
            <a:r>
              <a:rPr lang="en-US" sz="1600" dirty="0" smtClean="0"/>
              <a:t>1</a:t>
            </a:r>
            <a:r>
              <a:rPr lang="en-US" sz="2400" dirty="0" smtClean="0"/>
              <a:t>, G</a:t>
            </a:r>
            <a:r>
              <a:rPr lang="en-US" sz="1600" dirty="0" smtClean="0"/>
              <a:t>2</a:t>
            </a:r>
            <a:r>
              <a:rPr lang="en-US" sz="2400" dirty="0" smtClean="0"/>
              <a:t>, G</a:t>
            </a:r>
            <a:r>
              <a:rPr lang="en-US" sz="1600" dirty="0" smtClean="0"/>
              <a:t>3, </a:t>
            </a:r>
            <a:r>
              <a:rPr lang="en-US" sz="2400" dirty="0" smtClean="0"/>
              <a:t>G</a:t>
            </a:r>
            <a:r>
              <a:rPr lang="en-US" sz="1800" dirty="0" smtClean="0"/>
              <a:t>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b="1" dirty="0" smtClean="0"/>
              <a:t>Staging</a:t>
            </a:r>
            <a:r>
              <a:rPr lang="en-US" sz="2800" dirty="0" smtClean="0"/>
              <a:t> is based upon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the presence of a primary </a:t>
            </a:r>
            <a:r>
              <a:rPr lang="en-US" sz="2800" b="1" dirty="0" smtClean="0"/>
              <a:t>tumor</a:t>
            </a:r>
            <a:r>
              <a:rPr lang="en-US" sz="2800" dirty="0" smtClean="0"/>
              <a:t> =   </a:t>
            </a:r>
            <a:r>
              <a:rPr lang="en-US" sz="2800" b="1" dirty="0" smtClean="0"/>
              <a:t>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involvement in lymph </a:t>
            </a:r>
            <a:r>
              <a:rPr lang="en-US" sz="2800" b="1" dirty="0" smtClean="0"/>
              <a:t>nodes</a:t>
            </a:r>
            <a:r>
              <a:rPr lang="en-US" sz="2800" dirty="0" smtClean="0"/>
              <a:t> =   </a:t>
            </a:r>
            <a:r>
              <a:rPr lang="en-US" sz="2800" b="1" dirty="0" smtClean="0"/>
              <a:t>N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and appearance of </a:t>
            </a:r>
            <a:r>
              <a:rPr lang="en-US" sz="2800" b="1" dirty="0" smtClean="0"/>
              <a:t>metastasis</a:t>
            </a:r>
            <a:r>
              <a:rPr lang="en-US" sz="2800" dirty="0" smtClean="0"/>
              <a:t> = </a:t>
            </a:r>
            <a:r>
              <a:rPr lang="en-US" sz="2800" b="1" dirty="0" smtClean="0"/>
              <a:t>M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Numbers of the stage range from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/>
              <a:t>   x = none to 3 or 4 for each letter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6778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pPr eaLnBrk="1" hangingPunct="1"/>
            <a:r>
              <a:rPr lang="en-US" smtClean="0"/>
              <a:t>Oncology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Cancer risks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High alcohol consumption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Low dietary vegetables and fiber (sources of antioxidants)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Previous Viral infections: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Hepatitis B or C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Herpes viruses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Papilloma viruses (HPV)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Retrovirus HTLV –I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3438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pPr eaLnBrk="1" hangingPunct="1"/>
            <a:r>
              <a:rPr lang="en-US" sz="3600" smtClean="0"/>
              <a:t>Oncology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Symptoms </a:t>
            </a:r>
            <a:r>
              <a:rPr lang="en-US" sz="2800" b="1" dirty="0" smtClean="0"/>
              <a:t>of Cancer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Cachexia – weight </a:t>
            </a:r>
            <a:r>
              <a:rPr lang="en-US" sz="2800" dirty="0" err="1" smtClean="0"/>
              <a:t>loss,unexplained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Anorexia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Anemia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Impaired immune response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Pain – when the cancer is large enough to compress nerves or organs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Lymphadema</a:t>
            </a:r>
            <a:r>
              <a:rPr lang="en-US" sz="2800" dirty="0" smtClean="0"/>
              <a:t> – when the tumor blocks lymph or circulatory flow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Motor or sensory deficits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0433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eaLnBrk="1" hangingPunct="1"/>
            <a:r>
              <a:rPr lang="en-US" sz="3600" smtClean="0"/>
              <a:t>Oncology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eaLnBrk="1" hangingPunct="1"/>
            <a:r>
              <a:rPr lang="en-US" b="1" smtClean="0"/>
              <a:t>Cancer statistics</a:t>
            </a:r>
          </a:p>
          <a:p>
            <a:pPr eaLnBrk="1" hangingPunct="1"/>
            <a:r>
              <a:rPr lang="en-US" smtClean="0"/>
              <a:t>The top four cancers found in the United States are:</a:t>
            </a:r>
          </a:p>
          <a:p>
            <a:pPr eaLnBrk="1" hangingPunct="1"/>
            <a:r>
              <a:rPr lang="en-US" smtClean="0"/>
              <a:t>Lung</a:t>
            </a:r>
          </a:p>
          <a:p>
            <a:pPr eaLnBrk="1" hangingPunct="1"/>
            <a:r>
              <a:rPr lang="en-US" smtClean="0"/>
              <a:t>Breast</a:t>
            </a:r>
          </a:p>
          <a:p>
            <a:pPr eaLnBrk="1" hangingPunct="1"/>
            <a:r>
              <a:rPr lang="en-US" smtClean="0"/>
              <a:t>Prostate</a:t>
            </a:r>
          </a:p>
          <a:p>
            <a:pPr eaLnBrk="1" hangingPunct="1"/>
            <a:r>
              <a:rPr lang="en-US" smtClean="0"/>
              <a:t>Colorectal </a:t>
            </a:r>
          </a:p>
        </p:txBody>
      </p:sp>
      <p:sp>
        <p:nvSpPr>
          <p:cNvPr id="28676" name="Text Box 7"/>
          <p:cNvSpPr txBox="1">
            <a:spLocks noChangeArrowheads="1"/>
          </p:cNvSpPr>
          <p:nvPr/>
        </p:nvSpPr>
        <p:spPr bwMode="auto">
          <a:xfrm>
            <a:off x="5927725" y="4146550"/>
            <a:ext cx="3444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C</a:t>
            </a:r>
          </a:p>
        </p:txBody>
      </p:sp>
      <p:pic>
        <p:nvPicPr>
          <p:cNvPr id="28677" name="Picture 9" descr="MCj015387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200400"/>
            <a:ext cx="25146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65613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pPr eaLnBrk="1" hangingPunct="1"/>
            <a:r>
              <a:rPr lang="en-US" smtClean="0"/>
              <a:t>Oncology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eaLnBrk="1" hangingPunct="1"/>
            <a:r>
              <a:rPr lang="en-US" b="1" smtClean="0"/>
              <a:t>Cancer statistics</a:t>
            </a:r>
          </a:p>
          <a:p>
            <a:pPr eaLnBrk="1" hangingPunct="1"/>
            <a:r>
              <a:rPr lang="en-US" smtClean="0"/>
              <a:t>Prostate cancer is the most common site of cancer and the 2</a:t>
            </a:r>
            <a:r>
              <a:rPr lang="en-US" baseline="30000" smtClean="0"/>
              <a:t>nd</a:t>
            </a:r>
            <a:r>
              <a:rPr lang="en-US" smtClean="0"/>
              <a:t> most common cause of cancer death in the United States</a:t>
            </a:r>
          </a:p>
          <a:p>
            <a:pPr eaLnBrk="1" hangingPunct="1"/>
            <a:r>
              <a:rPr lang="en-US" smtClean="0"/>
              <a:t>The first cause of death in males is Lung Cancer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07497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eaLnBrk="1" hangingPunct="1"/>
            <a:r>
              <a:rPr lang="en-US" sz="3600" smtClean="0"/>
              <a:t>Oncology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6705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36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3600" b="1" dirty="0" smtClean="0"/>
              <a:t>Cancer </a:t>
            </a:r>
            <a:r>
              <a:rPr lang="en-US" sz="3600" b="1" dirty="0" smtClean="0"/>
              <a:t>statistics</a:t>
            </a:r>
            <a:endParaRPr lang="en-US" sz="36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Lung cancer</a:t>
            </a:r>
            <a:r>
              <a:rPr lang="en-US" sz="2800" dirty="0" smtClean="0"/>
              <a:t> has annual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/>
              <a:t>	new cases (incidence)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/>
              <a:t>	of 173,770 people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/>
              <a:t>	per year: </a:t>
            </a:r>
            <a:r>
              <a:rPr lang="en-US" sz="2800" dirty="0" smtClean="0"/>
              <a:t>93,110 males and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80,660 females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Annual mortality: 160,440 </a:t>
            </a:r>
            <a:r>
              <a:rPr lang="en-US" sz="2800" dirty="0" smtClean="0"/>
              <a:t>per year consisting of 92,000 males</a:t>
            </a:r>
            <a:r>
              <a:rPr lang="en-US" sz="2800" b="1" dirty="0" smtClean="0"/>
              <a:t> </a:t>
            </a:r>
            <a:r>
              <a:rPr lang="en-US" sz="2800" dirty="0" smtClean="0"/>
              <a:t>and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68,510 females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pic>
        <p:nvPicPr>
          <p:cNvPr id="31748" name="Picture 4" descr="MCHM00386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371600"/>
            <a:ext cx="2855913" cy="279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343381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838200"/>
          </a:xfrm>
        </p:spPr>
        <p:txBody>
          <a:bodyPr/>
          <a:lstStyle/>
          <a:p>
            <a:pPr eaLnBrk="1" hangingPunct="1"/>
            <a:r>
              <a:rPr lang="en-US" smtClean="0"/>
              <a:t>Oncology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1" smtClean="0"/>
              <a:t>Cancer statistics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28% of all cancer deaths are due to lung cancer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smtClean="0"/>
              <a:t>  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This is the leading cause of cancer death in both men and women</a:t>
            </a:r>
          </a:p>
          <a:p>
            <a:pPr eaLnBrk="1" hangingPunct="1">
              <a:lnSpc>
                <a:spcPct val="90000"/>
              </a:lnSpc>
            </a:pP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There are more deaths from lung cancer than prostate, breast, and colorectal cancers combined</a:t>
            </a:r>
          </a:p>
          <a:p>
            <a:pPr eaLnBrk="1" hangingPunct="1">
              <a:lnSpc>
                <a:spcPct val="90000"/>
              </a:lnSpc>
            </a:pP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endParaRPr lang="en-US" sz="3600" b="1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4097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Oncology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eaLnBrk="1" hangingPunct="1"/>
            <a:r>
              <a:rPr lang="en-US" b="1" smtClean="0"/>
              <a:t>Cancer statistics</a:t>
            </a:r>
          </a:p>
          <a:p>
            <a:pPr eaLnBrk="1" hangingPunct="1"/>
            <a:r>
              <a:rPr lang="en-US" b="1" smtClean="0"/>
              <a:t>Risks for lung cancer</a:t>
            </a:r>
            <a:r>
              <a:rPr lang="en-US" smtClean="0"/>
              <a:t>:</a:t>
            </a:r>
          </a:p>
          <a:p>
            <a:pPr eaLnBrk="1" hangingPunct="1"/>
            <a:r>
              <a:rPr lang="en-US" smtClean="0"/>
              <a:t>Smoking (75-80% of cases)</a:t>
            </a:r>
          </a:p>
          <a:p>
            <a:pPr eaLnBrk="1" hangingPunct="1"/>
            <a:r>
              <a:rPr lang="en-US" smtClean="0"/>
              <a:t>Occupational exposure</a:t>
            </a:r>
          </a:p>
          <a:p>
            <a:pPr eaLnBrk="1" hangingPunct="1"/>
            <a:r>
              <a:rPr lang="en-US" smtClean="0"/>
              <a:t>Nutrition/Diet</a:t>
            </a:r>
          </a:p>
          <a:p>
            <a:pPr eaLnBrk="1" hangingPunct="1"/>
            <a:r>
              <a:rPr lang="en-US" smtClean="0"/>
              <a:t>Genetic factors</a:t>
            </a:r>
          </a:p>
          <a:p>
            <a:pPr eaLnBrk="1" hangingPunct="1"/>
            <a:endParaRPr lang="en-US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74306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pPr eaLnBrk="1" hangingPunct="1"/>
            <a:r>
              <a:rPr lang="en-US" smtClean="0"/>
              <a:t>Oncology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b="1" smtClean="0"/>
              <a:t>Cancer statistics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b="1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Prostate cancer is number two cause of cancer in men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Breast Cancer is number two cause of cancer in women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Most common </a:t>
            </a:r>
            <a:r>
              <a:rPr lang="en-US" sz="2800" b="1" smtClean="0"/>
              <a:t>non-malignant</a:t>
            </a:r>
            <a:r>
              <a:rPr lang="en-US" sz="2800" smtClean="0"/>
              <a:t> or non-fatal cancer is non-melanoma type skin cancers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36936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838200"/>
          </a:xfrm>
        </p:spPr>
        <p:txBody>
          <a:bodyPr/>
          <a:lstStyle/>
          <a:p>
            <a:pPr eaLnBrk="1" hangingPunct="1"/>
            <a:r>
              <a:rPr lang="en-US" smtClean="0"/>
              <a:t>Oncology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b="1" dirty="0" smtClean="0"/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Chemotherapy</a:t>
            </a:r>
            <a:endParaRPr lang="en-US" b="1" dirty="0" smtClean="0"/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Prevention chemotherapy – </a:t>
            </a:r>
            <a:r>
              <a:rPr lang="en-US" dirty="0" smtClean="0"/>
              <a:t>for high risk patients, precancerous lesions, or history of cancer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Antioxidants, vitamins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Aldara</a:t>
            </a:r>
            <a:r>
              <a:rPr lang="en-US" dirty="0" smtClean="0"/>
              <a:t> cream 3x weekly for precancerous skin lesions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Aspirin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Protease inhibitors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4617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Oncology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Branch of medicine that deals with the study, detection, treatment and management of cancer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9302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/>
            <a:r>
              <a:rPr lang="en-US" smtClean="0"/>
              <a:t>Oncology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eaLnBrk="1" hangingPunct="1"/>
            <a:endParaRPr lang="en-US" b="1" dirty="0" smtClean="0"/>
          </a:p>
          <a:p>
            <a:pPr eaLnBrk="1" hangingPunct="1"/>
            <a:r>
              <a:rPr lang="en-US" b="1" dirty="0" smtClean="0"/>
              <a:t>Chemotherapy</a:t>
            </a:r>
            <a:r>
              <a:rPr lang="en-US" sz="2800" b="1" dirty="0" smtClean="0"/>
              <a:t> </a:t>
            </a:r>
            <a:r>
              <a:rPr lang="en-US" sz="2800" dirty="0" smtClean="0"/>
              <a:t>- </a:t>
            </a:r>
            <a:r>
              <a:rPr lang="en-US" sz="2800" dirty="0" smtClean="0"/>
              <a:t>typically started after surgical dissection of tumor, unless the tumor is non-operative</a:t>
            </a:r>
          </a:p>
          <a:p>
            <a:pPr eaLnBrk="1" hangingPunct="1"/>
            <a:r>
              <a:rPr lang="en-US" sz="2800" dirty="0" smtClean="0"/>
              <a:t>Usually given by a long term venous access device, i.e. PICC line, implanted ports, or direct </a:t>
            </a:r>
            <a:r>
              <a:rPr lang="en-US" sz="2800" dirty="0" err="1" smtClean="0"/>
              <a:t>catheratization</a:t>
            </a:r>
            <a:r>
              <a:rPr lang="en-US" sz="2800" dirty="0" smtClean="0"/>
              <a:t> to the tumor.</a:t>
            </a:r>
          </a:p>
          <a:p>
            <a:pPr eaLnBrk="1" hangingPunct="1"/>
            <a:r>
              <a:rPr lang="en-US" sz="2800" dirty="0" smtClean="0"/>
              <a:t>Chemotherapy is usually potent and horribly scarring on normal veins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88732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en-US" sz="3600" smtClean="0"/>
              <a:t>Oncology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8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b="1" dirty="0" smtClean="0"/>
              <a:t>Side </a:t>
            </a:r>
            <a:r>
              <a:rPr lang="en-US" sz="2800" b="1" dirty="0" smtClean="0"/>
              <a:t>effects of </a:t>
            </a:r>
            <a:r>
              <a:rPr lang="en-US" sz="2800" b="1" dirty="0" smtClean="0"/>
              <a:t>Chemotherapy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Fatigue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Anemia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Leukopenia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Thrombocytopenia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Always – </a:t>
            </a:r>
            <a:r>
              <a:rPr lang="en-US" sz="2800" dirty="0" err="1" smtClean="0"/>
              <a:t>Nausea,Vomiting</a:t>
            </a:r>
            <a:r>
              <a:rPr lang="en-US" sz="2800" dirty="0" smtClean="0"/>
              <a:t>, Diarrhea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Neurotoxicity &amp; neuropathies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Capillary leakage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Headaches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Fluid and electrolyte imbalances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52607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en-US" sz="3600" smtClean="0"/>
              <a:t>Oncology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8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b="1" dirty="0" smtClean="0"/>
              <a:t>Side </a:t>
            </a:r>
            <a:r>
              <a:rPr lang="en-US" sz="2800" b="1" dirty="0" smtClean="0"/>
              <a:t>effects of Chemotherapy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Anorexia – change in taste buds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Back aches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Joint aches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Blood clots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Oral </a:t>
            </a:r>
            <a:r>
              <a:rPr lang="en-US" sz="2800" dirty="0" err="1" smtClean="0"/>
              <a:t>mucositis</a:t>
            </a:r>
            <a:r>
              <a:rPr lang="en-US" sz="2800" dirty="0" smtClean="0"/>
              <a:t> – (reduced significantly by L-glutamine amino acids orally)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Supra opportunistic infections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Septic DIC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Tumor </a:t>
            </a:r>
            <a:r>
              <a:rPr lang="en-US" sz="2800" dirty="0" err="1" smtClean="0"/>
              <a:t>lysis</a:t>
            </a:r>
            <a:r>
              <a:rPr lang="en-US" sz="2800" dirty="0" smtClean="0"/>
              <a:t> syndrome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Edema or pulmonary edema</a:t>
            </a:r>
          </a:p>
          <a:p>
            <a:pPr eaLnBrk="1" hangingPunct="1">
              <a:lnSpc>
                <a:spcPct val="80000"/>
              </a:lnSpc>
            </a:pPr>
            <a:endParaRPr lang="en-US" sz="2800" b="1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04974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pPr eaLnBrk="1" hangingPunct="1"/>
            <a:r>
              <a:rPr lang="en-US" sz="4400" smtClean="0"/>
              <a:t>Oncology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8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b="1" dirty="0" smtClean="0"/>
              <a:t>Pharmacological </a:t>
            </a:r>
            <a:r>
              <a:rPr lang="en-US" sz="2800" b="1" dirty="0" smtClean="0"/>
              <a:t>interventions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err="1" smtClean="0"/>
              <a:t>Megace</a:t>
            </a:r>
            <a:r>
              <a:rPr lang="en-US" sz="2800" dirty="0" smtClean="0"/>
              <a:t>, </a:t>
            </a:r>
            <a:r>
              <a:rPr lang="en-US" sz="2800" dirty="0" err="1" smtClean="0"/>
              <a:t>Marinol</a:t>
            </a:r>
            <a:r>
              <a:rPr lang="en-US" sz="2800" dirty="0" smtClean="0"/>
              <a:t> – for appetite stimulation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dirty="0" err="1" smtClean="0"/>
              <a:t>Premedications</a:t>
            </a:r>
            <a:r>
              <a:rPr lang="en-US" sz="2800" dirty="0" smtClean="0"/>
              <a:t> for nausea, vomiting, edema, headaches: usually on the protocol for chemo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/>
              <a:t>	</a:t>
            </a:r>
            <a:r>
              <a:rPr lang="en-US" sz="2800" b="1" dirty="0" err="1" smtClean="0"/>
              <a:t>Antiemetics</a:t>
            </a:r>
            <a:r>
              <a:rPr lang="en-US" sz="2800" b="1" dirty="0" smtClean="0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/>
              <a:t>	Zofran – </a:t>
            </a:r>
            <a:r>
              <a:rPr lang="en-US" sz="2800" dirty="0" smtClean="0"/>
              <a:t>24 hour control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Tigan</a:t>
            </a:r>
            <a:r>
              <a:rPr lang="en-US" sz="2800" dirty="0" smtClean="0"/>
              <a:t>, </a:t>
            </a:r>
            <a:r>
              <a:rPr lang="en-US" sz="2800" dirty="0" err="1" smtClean="0"/>
              <a:t>Kytril</a:t>
            </a:r>
            <a:r>
              <a:rPr lang="en-US" sz="2800" dirty="0" smtClean="0"/>
              <a:t>, </a:t>
            </a:r>
            <a:r>
              <a:rPr lang="en-US" sz="2800" dirty="0" err="1" smtClean="0"/>
              <a:t>ativan</a:t>
            </a:r>
            <a:r>
              <a:rPr lang="en-US" sz="2800" dirty="0" smtClean="0"/>
              <a:t>, </a:t>
            </a:r>
            <a:r>
              <a:rPr lang="en-US" sz="2800" dirty="0" err="1" smtClean="0"/>
              <a:t>anzamet</a:t>
            </a:r>
            <a:r>
              <a:rPr lang="en-US" sz="2800" dirty="0" smtClean="0"/>
              <a:t>, Compazine, </a:t>
            </a:r>
            <a:r>
              <a:rPr lang="en-US" sz="2800" dirty="0" err="1" smtClean="0"/>
              <a:t>benadryl</a:t>
            </a:r>
            <a:r>
              <a:rPr lang="en-US" sz="2800" dirty="0" smtClean="0"/>
              <a:t>, </a:t>
            </a:r>
            <a:r>
              <a:rPr lang="en-US" sz="2800" dirty="0" err="1" smtClean="0"/>
              <a:t>reglan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/>
              <a:t>	</a:t>
            </a:r>
            <a:r>
              <a:rPr lang="en-US" sz="2800" b="1" dirty="0" smtClean="0"/>
              <a:t>Corticosteroids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24779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Oncology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smtClean="0"/>
              <a:t>Pharmacological interventions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Analgesics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IV </a:t>
            </a:r>
            <a:r>
              <a:rPr lang="en-US" sz="2800" b="1" smtClean="0"/>
              <a:t>electrolytes</a:t>
            </a:r>
            <a:r>
              <a:rPr lang="en-US" sz="2800" smtClean="0"/>
              <a:t> and fluid replacement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Stool softeners to counteract constipation from opioids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GSF for WBC’s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Epogen/Procrit for anemia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Leukine/Prokine </a:t>
            </a:r>
            <a:r>
              <a:rPr lang="en-US" sz="2800" smtClean="0"/>
              <a:t>for leukopenia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Neupogen</a:t>
            </a:r>
            <a:r>
              <a:rPr lang="en-US" sz="2800" smtClean="0"/>
              <a:t> for neutrophilia</a:t>
            </a:r>
            <a:endParaRPr lang="en-US" sz="2800" b="1" smtClean="0"/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Neumega</a:t>
            </a:r>
            <a:r>
              <a:rPr lang="en-US" sz="2800" smtClean="0"/>
              <a:t> for thrombocytopenia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Diuretics</a:t>
            </a:r>
            <a:r>
              <a:rPr lang="en-US" sz="2800" smtClean="0"/>
              <a:t> for edema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36964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smtClean="0"/>
              <a:t>Oncology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53400" cy="47244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Non-Pharmacological </a:t>
            </a:r>
            <a:r>
              <a:rPr lang="en-US" dirty="0" smtClean="0"/>
              <a:t>interventions</a:t>
            </a:r>
          </a:p>
          <a:p>
            <a:pPr lvl="1"/>
            <a:r>
              <a:rPr lang="en-US" dirty="0" smtClean="0"/>
              <a:t>Massage</a:t>
            </a:r>
          </a:p>
          <a:p>
            <a:pPr lvl="1"/>
            <a:r>
              <a:rPr lang="en-US" dirty="0" smtClean="0"/>
              <a:t>Reflexology</a:t>
            </a:r>
          </a:p>
          <a:p>
            <a:pPr lvl="1"/>
            <a:r>
              <a:rPr lang="en-US" dirty="0" err="1" smtClean="0"/>
              <a:t>Accupuncture</a:t>
            </a:r>
            <a:endParaRPr lang="en-US" dirty="0" smtClean="0"/>
          </a:p>
          <a:p>
            <a:pPr lvl="1"/>
            <a:r>
              <a:rPr lang="en-US" dirty="0" smtClean="0"/>
              <a:t>Musical therapy</a:t>
            </a:r>
          </a:p>
          <a:p>
            <a:pPr lvl="1"/>
            <a:r>
              <a:rPr lang="en-US" dirty="0" smtClean="0"/>
              <a:t>Prayer</a:t>
            </a:r>
          </a:p>
          <a:p>
            <a:pPr lvl="1"/>
            <a:r>
              <a:rPr lang="en-US" dirty="0" smtClean="0"/>
              <a:t>Meditation</a:t>
            </a:r>
          </a:p>
          <a:p>
            <a:pPr lvl="1"/>
            <a:r>
              <a:rPr lang="en-US" dirty="0" err="1" smtClean="0"/>
              <a:t>Diversional</a:t>
            </a:r>
            <a:r>
              <a:rPr lang="en-US" dirty="0" smtClean="0"/>
              <a:t> </a:t>
            </a:r>
            <a:r>
              <a:rPr lang="en-US" dirty="0" err="1" smtClean="0"/>
              <a:t>acitivities</a:t>
            </a:r>
            <a:endParaRPr lang="en-US" dirty="0" smtClean="0"/>
          </a:p>
          <a:p>
            <a:pPr lvl="1"/>
            <a:r>
              <a:rPr lang="en-US" dirty="0" smtClean="0"/>
              <a:t>Dietary </a:t>
            </a:r>
            <a:r>
              <a:rPr lang="en-US" dirty="0" err="1" smtClean="0"/>
              <a:t>counselling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400294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Oncology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eaLnBrk="1" hangingPunct="1"/>
            <a:endParaRPr lang="en-US" b="1" dirty="0" smtClean="0"/>
          </a:p>
          <a:p>
            <a:pPr eaLnBrk="1" hangingPunct="1"/>
            <a:endParaRPr lang="en-US" b="1" dirty="0"/>
          </a:p>
          <a:p>
            <a:pPr eaLnBrk="1" hangingPunct="1"/>
            <a:r>
              <a:rPr lang="en-US" b="1" dirty="0" smtClean="0"/>
              <a:t>Radiation </a:t>
            </a:r>
            <a:r>
              <a:rPr lang="en-US" b="1" dirty="0" smtClean="0"/>
              <a:t>therapy</a:t>
            </a:r>
            <a:endParaRPr lang="en-US" dirty="0" smtClean="0"/>
          </a:p>
          <a:p>
            <a:pPr eaLnBrk="1" hangingPunct="1"/>
            <a:r>
              <a:rPr lang="en-US" dirty="0" smtClean="0"/>
              <a:t>All types of cells are injured or destroyed by concentrated radiation.  Rapidly dividing cells are the most sensitive.</a:t>
            </a:r>
          </a:p>
          <a:p>
            <a:pPr eaLnBrk="1" hangingPunct="1">
              <a:buFontTx/>
              <a:buNone/>
            </a:pPr>
            <a:endParaRPr lang="en-US" b="1" dirty="0" smtClean="0"/>
          </a:p>
        </p:txBody>
      </p:sp>
      <p:pic>
        <p:nvPicPr>
          <p:cNvPr id="66564" name="Picture 4" descr="MCj0238405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9039" y="1905000"/>
            <a:ext cx="933450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091042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Oncology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52578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/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Radiation </a:t>
            </a:r>
            <a:r>
              <a:rPr lang="en-US" sz="2800" b="1" dirty="0" smtClean="0"/>
              <a:t>therapy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Types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Gamma knife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Local beam treatment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Local seeding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ARC – stereotactic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err="1" smtClean="0"/>
              <a:t>Radioimmunotherapy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Fractionation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Total body irradiation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Particle beam therapy, i.e. proton or neutron therapy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76757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pPr eaLnBrk="1" hangingPunct="1"/>
            <a:r>
              <a:rPr lang="en-US" smtClean="0"/>
              <a:t>Oncology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Radiation therapy side effects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Side effects depend on the amount and area being irradiated</a:t>
            </a:r>
            <a:endParaRPr lang="en-US" b="1" smtClean="0"/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Fatigue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Nausea and vomiting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Mild anemia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Leukopenia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Diarrhea</a:t>
            </a:r>
            <a:r>
              <a:rPr lang="en-US" sz="28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Pain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54406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pPr eaLnBrk="1" hangingPunct="1"/>
            <a:r>
              <a:rPr lang="en-US" smtClean="0"/>
              <a:t>Oncology </a:t>
            </a:r>
          </a:p>
        </p:txBody>
      </p:sp>
      <p:sp>
        <p:nvSpPr>
          <p:cNvPr id="69635" name="Rectangle 5"/>
          <p:cNvSpPr>
            <a:spLocks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b="1" dirty="0" smtClean="0"/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Radiation </a:t>
            </a:r>
            <a:r>
              <a:rPr lang="en-US" b="1" dirty="0" smtClean="0"/>
              <a:t>therapy side effects: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Erythema/burns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Fatigue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Pneumonitis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Esophagitis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Dysphasia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51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Oncology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Biology of abnormal cancer cells</a:t>
            </a:r>
          </a:p>
          <a:p>
            <a:pPr eaLnBrk="1" hangingPunct="1"/>
            <a:r>
              <a:rPr lang="en-US" sz="2800" dirty="0" smtClean="0"/>
              <a:t>They have continuous or inappropriate, usually faster growth or larger growth patterns</a:t>
            </a:r>
          </a:p>
          <a:p>
            <a:pPr eaLnBrk="1" hangingPunct="1"/>
            <a:r>
              <a:rPr lang="en-US" sz="2800" dirty="0" smtClean="0"/>
              <a:t>They have no specific morphology and often do not resemble their parent cells = </a:t>
            </a:r>
            <a:r>
              <a:rPr lang="en-US" sz="2800" b="1" dirty="0" smtClean="0"/>
              <a:t>anaplastic</a:t>
            </a:r>
          </a:p>
          <a:p>
            <a:pPr eaLnBrk="1" hangingPunct="1"/>
            <a:r>
              <a:rPr lang="en-US" sz="2800" dirty="0" smtClean="0"/>
              <a:t>They do not respond to signals for </a:t>
            </a:r>
            <a:r>
              <a:rPr lang="en-US" sz="2800" b="1" dirty="0" smtClean="0"/>
              <a:t>apoptosis</a:t>
            </a:r>
            <a:r>
              <a:rPr lang="en-US" sz="2800" dirty="0" smtClean="0"/>
              <a:t> = programmed cell death</a:t>
            </a:r>
          </a:p>
          <a:p>
            <a:pPr eaLnBrk="1" hangingPunct="1">
              <a:buFontTx/>
              <a:buNone/>
            </a:pPr>
            <a:endParaRPr lang="en-US" sz="28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10648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pPr eaLnBrk="1" hangingPunct="1"/>
            <a:r>
              <a:rPr lang="en-US" smtClean="0"/>
              <a:t>Oncology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772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8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b="1" dirty="0" smtClean="0"/>
              <a:t>Malignant </a:t>
            </a:r>
            <a:r>
              <a:rPr lang="en-US" sz="2800" b="1" dirty="0" smtClean="0"/>
              <a:t>Lymphomas – 2 types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dirty="0" smtClean="0"/>
              <a:t>Hodgkin's Lymphoma</a:t>
            </a:r>
            <a:r>
              <a:rPr lang="en-US" sz="2800" dirty="0" smtClean="0"/>
              <a:t> – most common cancer in 10 to 20 year olds (young adults).  Associated with an inflammatory process related to +EBV/mono infection.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dirty="0" smtClean="0"/>
              <a:t>Diagnosis</a:t>
            </a:r>
            <a:r>
              <a:rPr lang="en-US" sz="2800" dirty="0" smtClean="0"/>
              <a:t>:  Classic </a:t>
            </a:r>
            <a:r>
              <a:rPr lang="en-US" sz="2800" b="1" dirty="0" smtClean="0"/>
              <a:t>Reed-Steinberg</a:t>
            </a:r>
            <a:r>
              <a:rPr lang="en-US" sz="2800" dirty="0" smtClean="0"/>
              <a:t> cell with two mirrored nuclei, CT scan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dirty="0" smtClean="0"/>
              <a:t>Symptoms:</a:t>
            </a:r>
            <a:r>
              <a:rPr lang="en-US" sz="2800" dirty="0" smtClean="0"/>
              <a:t> Extreme fatigue, enlarged lymph nodes that are painless.  May progress to weight loss fevers, night sweats</a:t>
            </a:r>
            <a:endParaRPr lang="en-US" sz="2800" b="1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2923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eaLnBrk="1" hangingPunct="1"/>
            <a:endParaRPr lang="en-US" b="1" dirty="0" smtClean="0"/>
          </a:p>
          <a:p>
            <a:pPr eaLnBrk="1" hangingPunct="1"/>
            <a:r>
              <a:rPr lang="en-US" b="1" dirty="0" smtClean="0"/>
              <a:t>Leukemia</a:t>
            </a:r>
            <a:r>
              <a:rPr lang="en-US" b="1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hematopoeitic</a:t>
            </a:r>
            <a:r>
              <a:rPr lang="en-US" dirty="0" smtClean="0"/>
              <a:t> cancer of the stem cells.  These stem cells proliferate into non-functional immature white cells.</a:t>
            </a:r>
          </a:p>
          <a:p>
            <a:pPr eaLnBrk="1" hangingPunct="1"/>
            <a:r>
              <a:rPr lang="en-US" dirty="0" smtClean="0"/>
              <a:t>More children get leukemia than any other type of cancer and it is the #1 cause of death in children. </a:t>
            </a:r>
          </a:p>
          <a:p>
            <a:pPr eaLnBrk="1" hangingPunct="1"/>
            <a:r>
              <a:rPr lang="en-US" dirty="0" smtClean="0"/>
              <a:t>Anyone can get leukemia at any age.</a:t>
            </a:r>
          </a:p>
        </p:txBody>
      </p:sp>
      <p:sp>
        <p:nvSpPr>
          <p:cNvPr id="76803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smtClean="0"/>
              <a:t>Oncology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8332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Oncology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772400" cy="4648200"/>
          </a:xfrm>
        </p:spPr>
        <p:txBody>
          <a:bodyPr/>
          <a:lstStyle/>
          <a:p>
            <a:pPr eaLnBrk="1" hangingPunct="1"/>
            <a:r>
              <a:rPr lang="en-US" sz="2800" b="1" smtClean="0"/>
              <a:t>Biology of abnormal cancer cells</a:t>
            </a:r>
          </a:p>
          <a:p>
            <a:pPr eaLnBrk="1" hangingPunct="1"/>
            <a:r>
              <a:rPr lang="en-US" sz="2800" smtClean="0"/>
              <a:t>Have a large nuclear – cytoplasmic ratio; the nucleus may occupy most of the cell area</a:t>
            </a:r>
          </a:p>
          <a:p>
            <a:pPr eaLnBrk="1" hangingPunct="1"/>
            <a:r>
              <a:rPr lang="en-US" sz="2800" smtClean="0"/>
              <a:t>They lose some or all of their normal cell functions</a:t>
            </a:r>
          </a:p>
          <a:p>
            <a:pPr eaLnBrk="1" hangingPunct="1"/>
            <a:r>
              <a:rPr lang="en-US" sz="2800" smtClean="0"/>
              <a:t>They do not make </a:t>
            </a:r>
            <a:r>
              <a:rPr lang="en-US" sz="2800" b="1" smtClean="0"/>
              <a:t>fibronectin</a:t>
            </a:r>
            <a:r>
              <a:rPr lang="en-US" sz="2800" smtClean="0"/>
              <a:t>, and thus cannot connect easily and break off easily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01816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algn="ctr" eaLnBrk="1" hangingPunct="1"/>
            <a:r>
              <a:rPr lang="en-US" sz="3600" dirty="0" smtClean="0"/>
              <a:t>Oncology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419600"/>
          </a:xfrm>
        </p:spPr>
        <p:txBody>
          <a:bodyPr/>
          <a:lstStyle/>
          <a:p>
            <a:pPr eaLnBrk="1" hangingPunct="1"/>
            <a:r>
              <a:rPr lang="en-US" sz="2800" b="1" smtClean="0"/>
              <a:t>Biology of abnormal cancer cells</a:t>
            </a:r>
          </a:p>
          <a:p>
            <a:pPr eaLnBrk="1" hangingPunct="1"/>
            <a:r>
              <a:rPr lang="en-US" sz="2800" smtClean="0"/>
              <a:t>They are able to migrate throughout the body = </a:t>
            </a:r>
            <a:r>
              <a:rPr lang="en-US" sz="2800" b="1" smtClean="0"/>
              <a:t>metastasis</a:t>
            </a:r>
          </a:p>
          <a:p>
            <a:pPr eaLnBrk="1" hangingPunct="1"/>
            <a:r>
              <a:rPr lang="en-US" sz="2800" smtClean="0"/>
              <a:t>They invade other tissues and types of cells.</a:t>
            </a:r>
          </a:p>
          <a:p>
            <a:pPr eaLnBrk="1" hangingPunct="1"/>
            <a:r>
              <a:rPr lang="en-US" sz="2800" smtClean="0"/>
              <a:t>They are not controlled by contact</a:t>
            </a:r>
          </a:p>
          <a:p>
            <a:pPr eaLnBrk="1" hangingPunct="1"/>
            <a:r>
              <a:rPr lang="en-US" sz="2800" smtClean="0"/>
              <a:t>They have more or less chromosomes than the parent cells = </a:t>
            </a:r>
            <a:r>
              <a:rPr lang="en-US" sz="2800" b="1" smtClean="0"/>
              <a:t>aneuploid</a:t>
            </a:r>
          </a:p>
          <a:p>
            <a:pPr eaLnBrk="1" hangingPunct="1">
              <a:buFontTx/>
              <a:buNone/>
            </a:pPr>
            <a:r>
              <a:rPr lang="en-US" sz="2800" b="1" smtClean="0"/>
              <a:t>	</a:t>
            </a:r>
            <a:r>
              <a:rPr lang="en-US" sz="2800" smtClean="0"/>
              <a:t>or a mutation of the genes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3055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eaLnBrk="1" hangingPunct="1"/>
            <a:r>
              <a:rPr lang="en-US" sz="3600" smtClean="0"/>
              <a:t>Oncology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eaLnBrk="1" hangingPunct="1"/>
            <a:r>
              <a:rPr lang="en-US" b="1" smtClean="0"/>
              <a:t>Cancer development</a:t>
            </a:r>
          </a:p>
          <a:p>
            <a:pPr eaLnBrk="1" hangingPunct="1"/>
            <a:r>
              <a:rPr lang="en-US" b="1" smtClean="0"/>
              <a:t>Initiation – </a:t>
            </a:r>
            <a:r>
              <a:rPr lang="en-US" smtClean="0"/>
              <a:t>there are many theories as to when the genes in the cells are damaged, maybe in utero, from physical or chemical exposure, latent oncogenes, viruses, or a lack of suppressor genes from our parents, and at this point the cell is not dividing.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41125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>Oncology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953000"/>
          </a:xfrm>
        </p:spPr>
        <p:txBody>
          <a:bodyPr>
            <a:normAutofit/>
          </a:bodyPr>
          <a:lstStyle/>
          <a:p>
            <a:pPr eaLnBrk="1" hangingPunct="1"/>
            <a:endParaRPr lang="en-US" sz="2800" b="1" dirty="0" smtClean="0"/>
          </a:p>
          <a:p>
            <a:pPr eaLnBrk="1" hangingPunct="1"/>
            <a:r>
              <a:rPr lang="en-US" sz="2800" b="1" dirty="0" smtClean="0"/>
              <a:t>Cancer </a:t>
            </a:r>
            <a:r>
              <a:rPr lang="en-US" sz="2800" b="1" dirty="0" smtClean="0"/>
              <a:t>development</a:t>
            </a:r>
          </a:p>
          <a:p>
            <a:pPr eaLnBrk="1" hangingPunct="1"/>
            <a:r>
              <a:rPr lang="en-US" sz="2800" b="1" dirty="0" smtClean="0"/>
              <a:t>Promotion -  </a:t>
            </a:r>
            <a:r>
              <a:rPr lang="en-US" sz="2800" dirty="0" smtClean="0"/>
              <a:t>the stage when the abnormal cell starts to divide, may be stimulated by environmental changes, hormones, drugs, or irritants</a:t>
            </a:r>
          </a:p>
        </p:txBody>
      </p:sp>
      <p:pic>
        <p:nvPicPr>
          <p:cNvPr id="17412" name="Picture 9" descr="MPj0390221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657600"/>
            <a:ext cx="4343400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19807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pPr eaLnBrk="1" hangingPunct="1"/>
            <a:r>
              <a:rPr lang="en-US" smtClean="0"/>
              <a:t>Oncology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b="1" dirty="0" smtClean="0"/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Cancer </a:t>
            </a:r>
            <a:r>
              <a:rPr lang="en-US" b="1" dirty="0" smtClean="0"/>
              <a:t>development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Progression</a:t>
            </a:r>
            <a:r>
              <a:rPr lang="en-US" dirty="0" smtClean="0"/>
              <a:t> – the phase when the abnormal cells have continued to grow into a Primary tumor, may produce </a:t>
            </a:r>
            <a:r>
              <a:rPr lang="en-US" b="1" dirty="0" smtClean="0"/>
              <a:t>angiogenesis factors</a:t>
            </a:r>
            <a:r>
              <a:rPr lang="en-US" dirty="0" smtClean="0"/>
              <a:t> which supply blood and vascular nourishment to the tumor. The tumor may have </a:t>
            </a:r>
            <a:r>
              <a:rPr lang="en-US" dirty="0" err="1" smtClean="0"/>
              <a:t>subcolonies</a:t>
            </a:r>
            <a:r>
              <a:rPr lang="en-US" dirty="0" smtClean="0"/>
              <a:t> of cells with different genes and features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9479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Oncology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eaLnBrk="1" hangingPunct="1"/>
            <a:r>
              <a:rPr lang="en-US" b="1" smtClean="0"/>
              <a:t>Cancer development</a:t>
            </a:r>
          </a:p>
          <a:p>
            <a:pPr eaLnBrk="1" hangingPunct="1"/>
            <a:r>
              <a:rPr lang="en-US" b="1" smtClean="0"/>
              <a:t>Metastasis</a:t>
            </a:r>
          </a:p>
          <a:p>
            <a:pPr eaLnBrk="1" hangingPunct="1">
              <a:buFontTx/>
              <a:buNone/>
            </a:pPr>
            <a:r>
              <a:rPr lang="en-US" b="1" smtClean="0"/>
              <a:t>	</a:t>
            </a:r>
            <a:r>
              <a:rPr lang="en-US" smtClean="0"/>
              <a:t>the movement of cancer cells into other organs of the body, thus creating new tumor sites.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3548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31</TotalTime>
  <Words>1015</Words>
  <Application>Microsoft Office PowerPoint</Application>
  <PresentationFormat>On-screen Show (4:3)</PresentationFormat>
  <Paragraphs>227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Foundry</vt:lpstr>
      <vt:lpstr>Oncology</vt:lpstr>
      <vt:lpstr>Oncology Definition</vt:lpstr>
      <vt:lpstr>Oncology</vt:lpstr>
      <vt:lpstr>Oncology</vt:lpstr>
      <vt:lpstr>Oncology</vt:lpstr>
      <vt:lpstr>Oncology</vt:lpstr>
      <vt:lpstr>Oncology</vt:lpstr>
      <vt:lpstr>Oncology</vt:lpstr>
      <vt:lpstr>Oncology</vt:lpstr>
      <vt:lpstr>Oncology</vt:lpstr>
      <vt:lpstr>Oncology</vt:lpstr>
      <vt:lpstr>Oncology</vt:lpstr>
      <vt:lpstr>Oncology</vt:lpstr>
      <vt:lpstr>Oncology</vt:lpstr>
      <vt:lpstr>Oncology</vt:lpstr>
      <vt:lpstr>Oncology</vt:lpstr>
      <vt:lpstr>Oncology</vt:lpstr>
      <vt:lpstr>Oncology</vt:lpstr>
      <vt:lpstr>Oncology</vt:lpstr>
      <vt:lpstr>Oncology</vt:lpstr>
      <vt:lpstr>Oncology</vt:lpstr>
      <vt:lpstr>Oncology</vt:lpstr>
      <vt:lpstr>Oncology</vt:lpstr>
      <vt:lpstr>Oncology</vt:lpstr>
      <vt:lpstr>Oncology</vt:lpstr>
      <vt:lpstr>Oncology</vt:lpstr>
      <vt:lpstr>Oncology</vt:lpstr>
      <vt:lpstr>Oncology</vt:lpstr>
      <vt:lpstr>Oncology </vt:lpstr>
      <vt:lpstr>Oncology</vt:lpstr>
      <vt:lpstr>Oncology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Oncology</dc:title>
  <dc:creator>Owner;Michael Pringle</dc:creator>
  <cp:lastModifiedBy>Owner</cp:lastModifiedBy>
  <cp:revision>6</cp:revision>
  <dcterms:created xsi:type="dcterms:W3CDTF">2011-09-04T21:33:36Z</dcterms:created>
  <dcterms:modified xsi:type="dcterms:W3CDTF">2011-09-04T22:04:52Z</dcterms:modified>
</cp:coreProperties>
</file>