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0262-56CE-483F-9A3B-F1BEF5FBDE2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BAC5FA1-0A50-40A6-9BA5-375B9E3826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0262-56CE-483F-9A3B-F1BEF5FBDE2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FA1-0A50-40A6-9BA5-375B9E38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0262-56CE-483F-9A3B-F1BEF5FBDE2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FA1-0A50-40A6-9BA5-375B9E38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0262-56CE-483F-9A3B-F1BEF5FBDE2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FA1-0A50-40A6-9BA5-375B9E38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0262-56CE-483F-9A3B-F1BEF5FBDE2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FA1-0A50-40A6-9BA5-375B9E3826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0262-56CE-483F-9A3B-F1BEF5FBDE2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FA1-0A50-40A6-9BA5-375B9E38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0262-56CE-483F-9A3B-F1BEF5FBDE2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FA1-0A50-40A6-9BA5-375B9E38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0262-56CE-483F-9A3B-F1BEF5FBDE2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FA1-0A50-40A6-9BA5-375B9E38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0262-56CE-483F-9A3B-F1BEF5FBDE2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FA1-0A50-40A6-9BA5-375B9E38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0262-56CE-483F-9A3B-F1BEF5FBDE2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FA1-0A50-40A6-9BA5-375B9E3826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0262-56CE-483F-9A3B-F1BEF5FBDE2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5FA1-0A50-40A6-9BA5-375B9E3826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B4B0262-56CE-483F-9A3B-F1BEF5FBDE2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BAC5FA1-0A50-40A6-9BA5-375B9E3826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Drugs for treating infections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3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Antibacterial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Carbapenems</a:t>
            </a:r>
            <a:endParaRPr lang="en-US" dirty="0" smtClean="0"/>
          </a:p>
          <a:p>
            <a:pPr lvl="1"/>
            <a:r>
              <a:rPr lang="en-US" dirty="0" smtClean="0"/>
              <a:t>Inhibits cell synthesis</a:t>
            </a:r>
          </a:p>
          <a:p>
            <a:pPr lvl="1"/>
            <a:r>
              <a:rPr lang="en-US" dirty="0" smtClean="0"/>
              <a:t>Bactericidal</a:t>
            </a:r>
          </a:p>
          <a:p>
            <a:pPr lvl="1"/>
            <a:r>
              <a:rPr lang="en-US" dirty="0" smtClean="0"/>
              <a:t>Can cause an allergic reaction</a:t>
            </a:r>
          </a:p>
          <a:p>
            <a:pPr lvl="1"/>
            <a:r>
              <a:rPr lang="en-US" dirty="0" smtClean="0"/>
              <a:t>Primary use</a:t>
            </a:r>
          </a:p>
          <a:p>
            <a:pPr lvl="2"/>
            <a:r>
              <a:rPr lang="en-US" dirty="0" smtClean="0"/>
              <a:t>Skin, urinary </a:t>
            </a:r>
            <a:r>
              <a:rPr lang="en-US" dirty="0"/>
              <a:t>tract, </a:t>
            </a:r>
            <a:r>
              <a:rPr lang="en-US" dirty="0" smtClean="0"/>
              <a:t>pneumonia, pelvic infections</a:t>
            </a:r>
          </a:p>
          <a:p>
            <a:pPr lvl="1"/>
            <a:r>
              <a:rPr lang="en-US" dirty="0" smtClean="0"/>
              <a:t>Excreted through urine</a:t>
            </a:r>
          </a:p>
        </p:txBody>
      </p:sp>
      <p:pic>
        <p:nvPicPr>
          <p:cNvPr id="7170" name="Picture 2" descr="C:\Users\Owner\Desktop\ch5-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81200"/>
            <a:ext cx="33528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88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Antibacterial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Tetracyclines</a:t>
            </a:r>
            <a:endParaRPr lang="en-US" dirty="0" smtClean="0"/>
          </a:p>
          <a:p>
            <a:pPr lvl="1"/>
            <a:r>
              <a:rPr lang="en-US" dirty="0" smtClean="0"/>
              <a:t>Inhibits cell synthesis</a:t>
            </a:r>
          </a:p>
          <a:p>
            <a:pPr lvl="1"/>
            <a:r>
              <a:rPr lang="en-US" dirty="0" err="1" smtClean="0"/>
              <a:t>Bacteriostatc</a:t>
            </a:r>
            <a:endParaRPr lang="en-US" dirty="0" smtClean="0"/>
          </a:p>
          <a:p>
            <a:pPr lvl="1"/>
            <a:r>
              <a:rPr lang="en-US" dirty="0" smtClean="0"/>
              <a:t>Adverse Effects</a:t>
            </a:r>
            <a:endParaRPr lang="en-US" dirty="0"/>
          </a:p>
          <a:p>
            <a:pPr lvl="2"/>
            <a:r>
              <a:rPr lang="en-US" dirty="0" err="1"/>
              <a:t>E</a:t>
            </a:r>
            <a:r>
              <a:rPr lang="en-US" dirty="0" err="1" smtClean="0"/>
              <a:t>pigastric</a:t>
            </a:r>
            <a:r>
              <a:rPr lang="en-US" dirty="0" smtClean="0"/>
              <a:t> burning, nausea, vomiting, diarrhea, photosensitivity, bones &amp; teeth in patients &lt; 8</a:t>
            </a:r>
          </a:p>
          <a:p>
            <a:pPr lvl="1"/>
            <a:r>
              <a:rPr lang="en-US" dirty="0" smtClean="0"/>
              <a:t>Primary use</a:t>
            </a:r>
          </a:p>
          <a:p>
            <a:pPr lvl="2"/>
            <a:r>
              <a:rPr lang="en-US" dirty="0" smtClean="0"/>
              <a:t>Rocky Mountain fever, cholera, </a:t>
            </a:r>
            <a:r>
              <a:rPr lang="en-US" dirty="0"/>
              <a:t>L</a:t>
            </a:r>
            <a:r>
              <a:rPr lang="en-US" dirty="0" smtClean="0"/>
              <a:t>yme disease, pneumonia</a:t>
            </a:r>
          </a:p>
          <a:p>
            <a:pPr lvl="1"/>
            <a:r>
              <a:rPr lang="en-US" dirty="0" smtClean="0"/>
              <a:t>Excreted through urine &amp; bile</a:t>
            </a:r>
          </a:p>
          <a:p>
            <a:pPr lvl="1"/>
            <a:r>
              <a:rPr lang="en-US" dirty="0" smtClean="0"/>
              <a:t>Do not take with food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 smtClean="0"/>
              <a:t>Tetracycline Sensitivity</a:t>
            </a:r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1026" name="Picture 2" descr="C:\Users\Owner\Desktop\ch5-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43200"/>
            <a:ext cx="3276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651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Antibacterial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Macrolides</a:t>
            </a:r>
          </a:p>
          <a:p>
            <a:pPr lvl="1"/>
            <a:r>
              <a:rPr lang="en-US" dirty="0" smtClean="0"/>
              <a:t>Inhibits cell synthesis</a:t>
            </a:r>
          </a:p>
          <a:p>
            <a:pPr lvl="1"/>
            <a:r>
              <a:rPr lang="en-US" dirty="0" smtClean="0"/>
              <a:t>Bacteriostatic</a:t>
            </a:r>
          </a:p>
          <a:p>
            <a:pPr lvl="1"/>
            <a:r>
              <a:rPr lang="en-US" dirty="0" smtClean="0"/>
              <a:t>Adverse Effects</a:t>
            </a:r>
            <a:endParaRPr lang="en-US" dirty="0"/>
          </a:p>
          <a:p>
            <a:pPr lvl="2"/>
            <a:r>
              <a:rPr lang="en-US" dirty="0" err="1"/>
              <a:t>E</a:t>
            </a:r>
            <a:r>
              <a:rPr lang="en-US" dirty="0" err="1" smtClean="0"/>
              <a:t>pigastric</a:t>
            </a:r>
            <a:r>
              <a:rPr lang="en-US" dirty="0" smtClean="0"/>
              <a:t> burning, &amp; nausea</a:t>
            </a:r>
          </a:p>
          <a:p>
            <a:pPr lvl="1"/>
            <a:r>
              <a:rPr lang="en-US" dirty="0" smtClean="0"/>
              <a:t>Primary use</a:t>
            </a:r>
          </a:p>
          <a:p>
            <a:pPr lvl="2"/>
            <a:r>
              <a:rPr lang="en-US" dirty="0" smtClean="0"/>
              <a:t>Infections of the GI, genitals, &amp; respiratory tracts, skin, &amp; soft tissue infection</a:t>
            </a:r>
          </a:p>
          <a:p>
            <a:pPr lvl="1"/>
            <a:r>
              <a:rPr lang="en-US" dirty="0" smtClean="0"/>
              <a:t>Excreted through urine &amp; bile</a:t>
            </a:r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2050" name="Picture 2" descr="C:\Users\Owner\Desktop\ch5-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33600"/>
            <a:ext cx="2514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173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Antibacterial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Sulfonamides</a:t>
            </a:r>
          </a:p>
          <a:p>
            <a:pPr lvl="1"/>
            <a:r>
              <a:rPr lang="en-US" dirty="0" smtClean="0"/>
              <a:t>Inhibits an enzyme needed for bacterial proliferation</a:t>
            </a:r>
          </a:p>
          <a:p>
            <a:pPr lvl="1"/>
            <a:r>
              <a:rPr lang="en-US" dirty="0" smtClean="0"/>
              <a:t>Bacteriostatic</a:t>
            </a:r>
          </a:p>
          <a:p>
            <a:pPr lvl="1"/>
            <a:r>
              <a:rPr lang="en-US" dirty="0" smtClean="0"/>
              <a:t>Adverse Effects</a:t>
            </a:r>
            <a:endParaRPr lang="en-US" dirty="0"/>
          </a:p>
          <a:p>
            <a:pPr lvl="2"/>
            <a:r>
              <a:rPr lang="en-US" dirty="0" smtClean="0"/>
              <a:t>Crystallization in urine if not enough water consumed, skin rash, photosensitivity</a:t>
            </a:r>
          </a:p>
          <a:p>
            <a:pPr lvl="1"/>
            <a:r>
              <a:rPr lang="en-US" dirty="0" smtClean="0"/>
              <a:t>Primary use</a:t>
            </a:r>
          </a:p>
          <a:p>
            <a:pPr lvl="2"/>
            <a:r>
              <a:rPr lang="en-US" dirty="0" smtClean="0"/>
              <a:t>Urinary tract infections, pneumonia, upper respiratory infections, eye infections, 2</a:t>
            </a:r>
            <a:r>
              <a:rPr lang="en-US" baseline="30000" dirty="0" smtClean="0"/>
              <a:t>nd</a:t>
            </a:r>
            <a:r>
              <a:rPr lang="en-US" dirty="0" smtClean="0"/>
              <a:t> &amp; 3</a:t>
            </a:r>
            <a:r>
              <a:rPr lang="en-US" baseline="30000" dirty="0" smtClean="0"/>
              <a:t>rd</a:t>
            </a:r>
            <a:r>
              <a:rPr lang="en-US" dirty="0" smtClean="0"/>
              <a:t> degree burns</a:t>
            </a:r>
          </a:p>
          <a:p>
            <a:pPr lvl="1"/>
            <a:r>
              <a:rPr lang="en-US" dirty="0" smtClean="0"/>
              <a:t>Excreted through urine</a:t>
            </a:r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114300" indent="0" algn="ctr">
              <a:buNone/>
            </a:pPr>
            <a:r>
              <a:rPr lang="en-US" dirty="0" smtClean="0"/>
              <a:t>Sulfonamides Allergic Reaction</a:t>
            </a:r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3074" name="Picture 2" descr="C:\Users\Owner\Desktop\ch5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43200"/>
            <a:ext cx="33337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417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Antibacterial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Aminoglycosides</a:t>
            </a:r>
          </a:p>
          <a:p>
            <a:pPr lvl="1"/>
            <a:r>
              <a:rPr lang="en-US" dirty="0" smtClean="0"/>
              <a:t>Inhibits protein synthesis</a:t>
            </a:r>
          </a:p>
          <a:p>
            <a:pPr lvl="1"/>
            <a:r>
              <a:rPr lang="en-US" dirty="0" smtClean="0"/>
              <a:t>Bactericidal</a:t>
            </a:r>
          </a:p>
          <a:p>
            <a:pPr lvl="1"/>
            <a:r>
              <a:rPr lang="en-US" dirty="0" smtClean="0"/>
              <a:t>Adverse Effects</a:t>
            </a:r>
            <a:endParaRPr lang="en-US" dirty="0"/>
          </a:p>
          <a:p>
            <a:pPr lvl="2"/>
            <a:r>
              <a:rPr lang="en-US" dirty="0" smtClean="0"/>
              <a:t>Ototoxicity – damage to ear, nephrotoxicity – damage to kidneys</a:t>
            </a:r>
          </a:p>
          <a:p>
            <a:pPr lvl="1"/>
            <a:r>
              <a:rPr lang="en-US" dirty="0" smtClean="0"/>
              <a:t>Primary use</a:t>
            </a:r>
          </a:p>
          <a:p>
            <a:pPr lvl="2"/>
            <a:r>
              <a:rPr lang="en-US" dirty="0" smtClean="0"/>
              <a:t>Urinary tract infections, respiratory infections, eyes, ears, skin</a:t>
            </a:r>
          </a:p>
          <a:p>
            <a:pPr lvl="1"/>
            <a:r>
              <a:rPr lang="en-US" dirty="0" smtClean="0"/>
              <a:t>Excreted through urine</a:t>
            </a:r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114300" indent="0" algn="ctr">
              <a:buNone/>
            </a:pPr>
            <a:r>
              <a:rPr lang="en-US" dirty="0" smtClean="0"/>
              <a:t>Bacteria in Eye</a:t>
            </a:r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4098" name="Picture 2" descr="C:\Users\Owner\Desktop\ch5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38400"/>
            <a:ext cx="35052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487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Antibacterial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Fluoroquinolones</a:t>
            </a:r>
            <a:endParaRPr lang="en-US" dirty="0" smtClean="0"/>
          </a:p>
          <a:p>
            <a:pPr lvl="1"/>
            <a:r>
              <a:rPr lang="en-US" dirty="0" smtClean="0"/>
              <a:t>Inhibits DNA synthesis</a:t>
            </a:r>
          </a:p>
          <a:p>
            <a:pPr lvl="1"/>
            <a:r>
              <a:rPr lang="en-US" dirty="0" smtClean="0"/>
              <a:t>Bactericidal</a:t>
            </a:r>
          </a:p>
          <a:p>
            <a:pPr lvl="1"/>
            <a:r>
              <a:rPr lang="en-US" dirty="0" smtClean="0"/>
              <a:t>Adverse Effects</a:t>
            </a:r>
            <a:endParaRPr lang="en-US" dirty="0"/>
          </a:p>
          <a:p>
            <a:pPr lvl="2"/>
            <a:r>
              <a:rPr lang="en-US" dirty="0" smtClean="0"/>
              <a:t>Nausea, vomiting, headaches, dizziness, </a:t>
            </a:r>
            <a:r>
              <a:rPr lang="en-US" dirty="0" err="1" smtClean="0"/>
              <a:t>phototoxicity</a:t>
            </a:r>
            <a:r>
              <a:rPr lang="en-US" dirty="0" smtClean="0"/>
              <a:t>, potential tendon rupture, cartilage lesions</a:t>
            </a:r>
          </a:p>
          <a:p>
            <a:pPr lvl="1"/>
            <a:r>
              <a:rPr lang="en-US" dirty="0" smtClean="0"/>
              <a:t>Primary use</a:t>
            </a:r>
          </a:p>
          <a:p>
            <a:pPr lvl="2"/>
            <a:r>
              <a:rPr lang="en-US" dirty="0" smtClean="0"/>
              <a:t>Urinary tract infections, respiratory infections, prostate, GI tract, bones, joints, soft tissue</a:t>
            </a:r>
          </a:p>
          <a:p>
            <a:pPr lvl="1"/>
            <a:r>
              <a:rPr lang="en-US" dirty="0" smtClean="0"/>
              <a:t>Excreted through urine &amp; GI tract</a:t>
            </a:r>
          </a:p>
          <a:p>
            <a:pPr lvl="1"/>
            <a:r>
              <a:rPr lang="en-US" dirty="0" smtClean="0"/>
              <a:t>Do not take with food, drugs, and mineral supplements</a:t>
            </a:r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1026" name="Picture 2" descr="C:\Users\Owner\Desktop\ch5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05000"/>
            <a:ext cx="31623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388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Antibacterial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Bacitracin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oes </a:t>
            </a:r>
            <a:r>
              <a:rPr lang="en-US" dirty="0"/>
              <a:t>not work well </a:t>
            </a:r>
            <a:r>
              <a:rPr lang="en-US" dirty="0" smtClean="0"/>
              <a:t>orally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ery </a:t>
            </a:r>
            <a:r>
              <a:rPr lang="en-US" dirty="0"/>
              <a:t>effective topically, and is a common ingredient of eye and skin antibiotic </a:t>
            </a:r>
            <a:r>
              <a:rPr lang="en-US" dirty="0" smtClean="0"/>
              <a:t>preparations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cause contact dermatitis and cross-reacts with allergic sensitivity to sulfa-drugs.</a:t>
            </a:r>
          </a:p>
          <a:p>
            <a:pPr lvl="1"/>
            <a:r>
              <a:rPr lang="en-US" dirty="0"/>
              <a:t>When given intramuscularly, bacitracin's absorption is rapid and </a:t>
            </a:r>
            <a:r>
              <a:rPr lang="en-US" dirty="0" smtClean="0"/>
              <a:t>complete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2050" name="Picture 2" descr="C:\Users\Owner\Desktop\ch5-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57400"/>
            <a:ext cx="3886200" cy="268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805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Antibacterial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Neomycin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as a topical </a:t>
            </a:r>
            <a:r>
              <a:rPr lang="en-US" dirty="0" smtClean="0"/>
              <a:t>preparation </a:t>
            </a:r>
            <a:r>
              <a:rPr lang="en-US" dirty="0"/>
              <a:t>such as </a:t>
            </a:r>
            <a:r>
              <a:rPr lang="en-US" dirty="0" smtClean="0"/>
              <a:t>Neosporin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can also be given orally, where it is usually combined with other </a:t>
            </a:r>
            <a:r>
              <a:rPr lang="en-US" dirty="0" smtClean="0"/>
              <a:t>antibiotics</a:t>
            </a:r>
          </a:p>
          <a:p>
            <a:pPr lvl="1"/>
            <a:r>
              <a:rPr lang="en-US" dirty="0" smtClean="0"/>
              <a:t>Neomycin </a:t>
            </a:r>
            <a:r>
              <a:rPr lang="en-US" dirty="0"/>
              <a:t>is not absorbed from the gastrointestinal tract and has been used as a preventive measure </a:t>
            </a:r>
            <a:r>
              <a:rPr lang="en-US" dirty="0" smtClean="0"/>
              <a:t>for killing </a:t>
            </a:r>
            <a:r>
              <a:rPr lang="en-US" dirty="0"/>
              <a:t>bacteria in the intestinal </a:t>
            </a:r>
            <a:r>
              <a:rPr lang="en-US" dirty="0" smtClean="0"/>
              <a:t>tract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eeps </a:t>
            </a:r>
            <a:r>
              <a:rPr lang="en-US" dirty="0"/>
              <a:t>ammonia levels </a:t>
            </a:r>
            <a:r>
              <a:rPr lang="en-US" dirty="0" smtClean="0"/>
              <a:t>low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sed </a:t>
            </a:r>
            <a:r>
              <a:rPr lang="en-US" dirty="0"/>
              <a:t>to treat small intestinal bacterial overgrowth</a:t>
            </a:r>
          </a:p>
          <a:p>
            <a:pPr lvl="1"/>
            <a:endParaRPr lang="en-US" dirty="0"/>
          </a:p>
        </p:txBody>
      </p:sp>
      <p:pic>
        <p:nvPicPr>
          <p:cNvPr id="3074" name="Picture 2" descr="C:\Users\Owner\Desktop\ch5-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2057400"/>
            <a:ext cx="3276600" cy="293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191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Antibacterial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Polymyxin</a:t>
            </a:r>
            <a:r>
              <a:rPr lang="en-US" dirty="0" smtClean="0"/>
              <a:t> B</a:t>
            </a:r>
          </a:p>
          <a:p>
            <a:pPr lvl="1"/>
            <a:r>
              <a:rPr lang="en-US" dirty="0" err="1"/>
              <a:t>Polymyxins</a:t>
            </a:r>
            <a:r>
              <a:rPr lang="en-US" dirty="0"/>
              <a:t> bind to the cell membrane and alter its structure, making it more </a:t>
            </a:r>
            <a:r>
              <a:rPr lang="en-US" dirty="0" smtClean="0"/>
              <a:t>permeable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resulting water uptake leads to cell </a:t>
            </a:r>
            <a:r>
              <a:rPr lang="en-US" dirty="0" smtClean="0"/>
              <a:t>death</a:t>
            </a:r>
          </a:p>
          <a:p>
            <a:pPr lvl="1"/>
            <a:r>
              <a:rPr lang="en-US" dirty="0" smtClean="0"/>
              <a:t>Side-effects </a:t>
            </a:r>
            <a:r>
              <a:rPr lang="en-US" dirty="0"/>
              <a:t>include neurotoxicity and acute renal tubular </a:t>
            </a:r>
            <a:r>
              <a:rPr lang="en-US" dirty="0" smtClean="0"/>
              <a:t>necrosis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ommonly </a:t>
            </a:r>
            <a:r>
              <a:rPr lang="en-US" dirty="0"/>
              <a:t>used in the topical first-aid preparation Neosporin</a:t>
            </a:r>
          </a:p>
          <a:p>
            <a:pPr lvl="1"/>
            <a:endParaRPr lang="en-US" dirty="0"/>
          </a:p>
        </p:txBody>
      </p:sp>
      <p:pic>
        <p:nvPicPr>
          <p:cNvPr id="4098" name="Picture 2" descr="C:\Users\Owner\Desktop\ch5-1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32766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868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Antibacterial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Tetracycline</a:t>
            </a:r>
          </a:p>
          <a:p>
            <a:pPr lvl="1"/>
            <a:r>
              <a:rPr lang="en-US" dirty="0" smtClean="0"/>
              <a:t>Indicated </a:t>
            </a:r>
            <a:r>
              <a:rPr lang="en-US" dirty="0"/>
              <a:t>for use against many bacterial </a:t>
            </a:r>
            <a:r>
              <a:rPr lang="en-US" dirty="0" smtClean="0"/>
              <a:t>infections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a protein synthesis </a:t>
            </a:r>
            <a:r>
              <a:rPr lang="en-US" dirty="0" smtClean="0"/>
              <a:t>inhibitor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ommonly </a:t>
            </a:r>
            <a:r>
              <a:rPr lang="en-US" dirty="0"/>
              <a:t>used to treat </a:t>
            </a:r>
            <a:r>
              <a:rPr lang="en-US" dirty="0" smtClean="0"/>
              <a:t>acne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istorically </a:t>
            </a:r>
            <a:r>
              <a:rPr lang="en-US" dirty="0"/>
              <a:t>important in reducing the number of deaths from </a:t>
            </a:r>
            <a:r>
              <a:rPr lang="en-US" dirty="0" smtClean="0"/>
              <a:t>cholera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arketed </a:t>
            </a:r>
            <a:r>
              <a:rPr lang="en-US" dirty="0"/>
              <a:t>under the brand names </a:t>
            </a:r>
            <a:r>
              <a:rPr lang="en-US" dirty="0" err="1"/>
              <a:t>Sumycin</a:t>
            </a:r>
            <a:r>
              <a:rPr lang="en-US" dirty="0"/>
              <a:t>, </a:t>
            </a:r>
            <a:r>
              <a:rPr lang="en-US" dirty="0" err="1"/>
              <a:t>Terramycin</a:t>
            </a:r>
            <a:r>
              <a:rPr lang="en-US" dirty="0"/>
              <a:t>, </a:t>
            </a:r>
            <a:r>
              <a:rPr lang="en-US" dirty="0" err="1"/>
              <a:t>Tetracyn</a:t>
            </a:r>
            <a:r>
              <a:rPr lang="en-US" dirty="0"/>
              <a:t>, and </a:t>
            </a:r>
            <a:r>
              <a:rPr lang="en-US" dirty="0" err="1"/>
              <a:t>Panmycin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114300" indent="0" algn="ctr">
              <a:buNone/>
            </a:pPr>
            <a:r>
              <a:rPr lang="en-US" dirty="0" smtClean="0"/>
              <a:t>Before &amp; After</a:t>
            </a:r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5122" name="Picture 2" descr="C:\Users\Owner\Desktop\ch5-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200"/>
            <a:ext cx="409575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6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Microorganisms &amp;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Bacteria</a:t>
            </a:r>
          </a:p>
          <a:p>
            <a:pPr lvl="1"/>
            <a:r>
              <a:rPr lang="en-US" dirty="0" smtClean="0"/>
              <a:t>Found </a:t>
            </a:r>
            <a:r>
              <a:rPr lang="en-US" dirty="0"/>
              <a:t>everywhere, in all possible </a:t>
            </a:r>
            <a:r>
              <a:rPr lang="en-US" dirty="0" smtClean="0"/>
              <a:t>habitats</a:t>
            </a:r>
            <a:endParaRPr lang="en-US" dirty="0"/>
          </a:p>
          <a:p>
            <a:pPr lvl="1"/>
            <a:r>
              <a:rPr lang="en-US" dirty="0"/>
              <a:t>These are basically unicellular but may live in association with other cells forming </a:t>
            </a:r>
            <a:r>
              <a:rPr lang="en-US" dirty="0" smtClean="0"/>
              <a:t>colonies</a:t>
            </a:r>
            <a:endParaRPr lang="en-US" dirty="0"/>
          </a:p>
          <a:p>
            <a:pPr lvl="1"/>
            <a:r>
              <a:rPr lang="en-US" dirty="0"/>
              <a:t>The bacterial cell is delineated by a rigid cell wall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Bacteria is devoid of any nucleus, nucleolus or nuclear </a:t>
            </a:r>
            <a:r>
              <a:rPr lang="en-US" dirty="0" smtClean="0"/>
              <a:t>membrane</a:t>
            </a:r>
            <a:endParaRPr lang="en-US" dirty="0"/>
          </a:p>
          <a:p>
            <a:r>
              <a:rPr lang="en-US" dirty="0"/>
              <a:t>The DNA is mostly circular in nature and are not associated histone </a:t>
            </a:r>
            <a:r>
              <a:rPr lang="en-US" dirty="0" smtClean="0"/>
              <a:t>proteins</a:t>
            </a:r>
            <a:endParaRPr lang="en-US" dirty="0"/>
          </a:p>
          <a:p>
            <a:r>
              <a:rPr lang="en-US" dirty="0"/>
              <a:t>None of the membrane bound cell organelle are present like the </a:t>
            </a:r>
            <a:r>
              <a:rPr lang="en-US" dirty="0" err="1"/>
              <a:t>golgi</a:t>
            </a:r>
            <a:r>
              <a:rPr lang="en-US" dirty="0"/>
              <a:t> bodies, endoplasmic </a:t>
            </a:r>
            <a:r>
              <a:rPr lang="en-US" dirty="0" smtClean="0"/>
              <a:t>reticulum, mitochondria, or chloroplast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114300" indent="0" algn="ctr">
              <a:buNone/>
            </a:pPr>
            <a:r>
              <a:rPr lang="en-US" dirty="0" smtClean="0"/>
              <a:t>Cell Structure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1027" name="Picture 3" descr="C:\Users\Owner\Desktop\ch5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3505200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169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Antifungal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Lotrimin/</a:t>
            </a:r>
            <a:r>
              <a:rPr lang="en-US" dirty="0" err="1" smtClean="0"/>
              <a:t>Clotrimazole</a:t>
            </a:r>
            <a:endParaRPr lang="en-US" dirty="0" smtClean="0"/>
          </a:p>
          <a:p>
            <a:pPr lvl="1"/>
            <a:r>
              <a:rPr lang="en-US" dirty="0" smtClean="0"/>
              <a:t>Cream, Lotion, solution, powder</a:t>
            </a:r>
          </a:p>
          <a:p>
            <a:pPr lvl="1"/>
            <a:r>
              <a:rPr lang="en-US" dirty="0" smtClean="0"/>
              <a:t>Used to treat yeast infections of the vagina, mouth, and skin such as athlete's foot, jock itch, and body ringworm. It c</a:t>
            </a:r>
          </a:p>
          <a:p>
            <a:pPr lvl="1"/>
            <a:r>
              <a:rPr lang="en-US" dirty="0" smtClean="0"/>
              <a:t>Can also be used to prevent oral thrush in certain patients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Side Effects</a:t>
            </a:r>
          </a:p>
          <a:p>
            <a:pPr lvl="1"/>
            <a:r>
              <a:rPr lang="en-US" dirty="0" smtClean="0"/>
              <a:t>Itching</a:t>
            </a:r>
          </a:p>
          <a:p>
            <a:pPr lvl="1"/>
            <a:r>
              <a:rPr lang="en-US" dirty="0" smtClean="0"/>
              <a:t>Burning</a:t>
            </a:r>
          </a:p>
          <a:p>
            <a:pPr lvl="1"/>
            <a:r>
              <a:rPr lang="en-US" dirty="0" smtClean="0"/>
              <a:t>Irritation</a:t>
            </a:r>
          </a:p>
          <a:p>
            <a:pPr lvl="1"/>
            <a:r>
              <a:rPr lang="en-US" dirty="0" smtClean="0"/>
              <a:t>Redness</a:t>
            </a:r>
          </a:p>
          <a:p>
            <a:pPr lvl="1"/>
            <a:r>
              <a:rPr lang="en-US" dirty="0" smtClean="0"/>
              <a:t>Swelling</a:t>
            </a:r>
          </a:p>
          <a:p>
            <a:pPr lvl="1"/>
            <a:r>
              <a:rPr lang="en-US" dirty="0" smtClean="0"/>
              <a:t>Stomach pain</a:t>
            </a:r>
          </a:p>
          <a:p>
            <a:pPr lvl="1"/>
            <a:r>
              <a:rPr lang="en-US" dirty="0" smtClean="0"/>
              <a:t>Fever</a:t>
            </a:r>
          </a:p>
          <a:p>
            <a:pPr lvl="1"/>
            <a:r>
              <a:rPr lang="en-US" dirty="0" smtClean="0"/>
              <a:t>Foul-smelling discharge if using the vaginal product</a:t>
            </a:r>
          </a:p>
          <a:p>
            <a:pPr lvl="1"/>
            <a:r>
              <a:rPr lang="en-US" dirty="0" smtClean="0"/>
              <a:t>Upset stomach or vomiting with the lozenges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Antifungal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Micatin/Monistat</a:t>
            </a:r>
          </a:p>
          <a:p>
            <a:pPr lvl="1"/>
            <a:r>
              <a:rPr lang="en-US" dirty="0" smtClean="0"/>
              <a:t>Used for skin infections such as athlete's foot and jock itch and for vaginal yeast infections</a:t>
            </a:r>
          </a:p>
          <a:p>
            <a:pPr lvl="1"/>
            <a:r>
              <a:rPr lang="en-US" dirty="0" smtClean="0"/>
              <a:t>Cream, lotion, powder, spray liquid, and spray powder to be applied to the skin</a:t>
            </a:r>
          </a:p>
          <a:p>
            <a:pPr lvl="1"/>
            <a:r>
              <a:rPr lang="en-US" dirty="0" smtClean="0"/>
              <a:t>Also comes as a cream and suppository to be inserted into the vagina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Side Effects</a:t>
            </a:r>
          </a:p>
          <a:p>
            <a:pPr lvl="1"/>
            <a:r>
              <a:rPr lang="en-US" dirty="0" smtClean="0"/>
              <a:t>Increased burning, itching, or irritation of the skin or vagina</a:t>
            </a:r>
          </a:p>
          <a:p>
            <a:pPr lvl="1"/>
            <a:r>
              <a:rPr lang="en-US" dirty="0" smtClean="0"/>
              <a:t>Stomach pain</a:t>
            </a:r>
          </a:p>
          <a:p>
            <a:pPr lvl="1"/>
            <a:r>
              <a:rPr lang="en-US" dirty="0" smtClean="0"/>
              <a:t>Fever</a:t>
            </a:r>
          </a:p>
          <a:p>
            <a:pPr lvl="1"/>
            <a:r>
              <a:rPr lang="en-US" dirty="0" smtClean="0"/>
              <a:t>Foul-smelling vaginal discharge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Antifungal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Tinactin/</a:t>
            </a:r>
            <a:r>
              <a:rPr lang="en-US" dirty="0" err="1" smtClean="0"/>
              <a:t>Tolnaftate</a:t>
            </a:r>
            <a:endParaRPr lang="en-US" dirty="0" smtClean="0"/>
          </a:p>
          <a:p>
            <a:pPr lvl="1"/>
            <a:r>
              <a:rPr lang="en-US" dirty="0" smtClean="0"/>
              <a:t>Stops the growth of fungi that cause skin infections</a:t>
            </a:r>
          </a:p>
          <a:p>
            <a:pPr lvl="1"/>
            <a:r>
              <a:rPr lang="en-US" dirty="0" smtClean="0"/>
              <a:t>Athlete's foot, Jock itch, Ringworm</a:t>
            </a:r>
          </a:p>
          <a:p>
            <a:pPr lvl="1"/>
            <a:r>
              <a:rPr lang="en-US" dirty="0" smtClean="0"/>
              <a:t>Comes as a cream, liquid, powder, gel, spray powder, and spray liquid for application to the skin</a:t>
            </a:r>
          </a:p>
          <a:p>
            <a:pPr lvl="1"/>
            <a:r>
              <a:rPr lang="en-US" dirty="0" smtClean="0"/>
              <a:t>Burning and soreness of athlete's foot or the itching of jock itch should decrease within 2 to 3 days</a:t>
            </a:r>
          </a:p>
          <a:p>
            <a:pPr lvl="1"/>
            <a:r>
              <a:rPr lang="en-US" dirty="0" smtClean="0"/>
              <a:t>Continue treatment for at least 2 weeks after symptoms disappear</a:t>
            </a:r>
          </a:p>
          <a:p>
            <a:pPr lvl="1"/>
            <a:r>
              <a:rPr lang="en-US" dirty="0" smtClean="0"/>
              <a:t>Side Effect</a:t>
            </a:r>
          </a:p>
          <a:p>
            <a:pPr lvl="2"/>
            <a:r>
              <a:rPr lang="en-US" dirty="0" smtClean="0"/>
              <a:t>Skin Irritation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smtClean="0"/>
              <a:t>Ring worm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1029" name="Picture 5" descr="C:\Users\michael.pringle\Desktop\ch5-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514600"/>
            <a:ext cx="32385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Antifungal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Desenex/</a:t>
            </a:r>
            <a:r>
              <a:rPr lang="en-US" dirty="0" err="1" smtClean="0"/>
              <a:t>Undeclenic</a:t>
            </a:r>
            <a:r>
              <a:rPr lang="en-US" dirty="0" smtClean="0"/>
              <a:t> Acid</a:t>
            </a:r>
          </a:p>
          <a:p>
            <a:pPr lvl="1"/>
            <a:r>
              <a:rPr lang="en-US" dirty="0" smtClean="0"/>
              <a:t>Used for skin infections such as athlete's foot and jock itch and for vaginal yeast infections</a:t>
            </a:r>
          </a:p>
          <a:p>
            <a:pPr lvl="1"/>
            <a:r>
              <a:rPr lang="en-US" dirty="0" smtClean="0"/>
              <a:t>Cream, lotion, powder, spray liquid, and spray powder</a:t>
            </a:r>
          </a:p>
          <a:p>
            <a:pPr lvl="1"/>
            <a:r>
              <a:rPr lang="en-US" dirty="0" smtClean="0"/>
              <a:t>Side Effects</a:t>
            </a:r>
          </a:p>
          <a:p>
            <a:r>
              <a:rPr lang="en-US" dirty="0" smtClean="0"/>
              <a:t>Side Effects</a:t>
            </a:r>
          </a:p>
          <a:p>
            <a:pPr lvl="1"/>
            <a:r>
              <a:rPr lang="en-US" dirty="0" smtClean="0"/>
              <a:t>Increased burning, itching, or irritation of the skin or vagina</a:t>
            </a:r>
          </a:p>
          <a:p>
            <a:pPr lvl="1"/>
            <a:r>
              <a:rPr lang="en-US" dirty="0" smtClean="0"/>
              <a:t>Stomach pain</a:t>
            </a:r>
          </a:p>
          <a:p>
            <a:pPr lvl="1"/>
            <a:r>
              <a:rPr lang="en-US" dirty="0" smtClean="0"/>
              <a:t>Fever</a:t>
            </a:r>
          </a:p>
          <a:p>
            <a:pPr lvl="1"/>
            <a:r>
              <a:rPr lang="en-US" dirty="0" smtClean="0"/>
              <a:t>Foul-smelling vaginal discharge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smtClean="0"/>
              <a:t>Athlete’s Foot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2050" name="Picture 2" descr="C:\Users\michael.pringle\Desktop\ch5-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438400"/>
            <a:ext cx="32004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OTC Antiseptics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Campho-Phenique</a:t>
            </a:r>
            <a:endParaRPr lang="en-US" dirty="0" smtClean="0"/>
          </a:p>
          <a:p>
            <a:pPr lvl="1"/>
            <a:r>
              <a:rPr lang="en-US" dirty="0" smtClean="0"/>
              <a:t>Gel, Liquid</a:t>
            </a:r>
          </a:p>
          <a:p>
            <a:pPr lvl="1"/>
            <a:r>
              <a:rPr lang="en-US" dirty="0" smtClean="0"/>
              <a:t>A  </a:t>
            </a:r>
            <a:r>
              <a:rPr lang="en-US" dirty="0"/>
              <a:t>skin </a:t>
            </a:r>
            <a:r>
              <a:rPr lang="en-US" dirty="0" err="1" smtClean="0"/>
              <a:t>proctant</a:t>
            </a:r>
            <a:endParaRPr lang="en-US" dirty="0"/>
          </a:p>
          <a:p>
            <a:pPr lvl="1"/>
            <a:r>
              <a:rPr lang="en-US" dirty="0"/>
              <a:t>Camphor and phenol are mild topical (for the skin) pain </a:t>
            </a:r>
            <a:r>
              <a:rPr lang="en-US" dirty="0" smtClean="0"/>
              <a:t>relievers</a:t>
            </a:r>
            <a:endParaRPr lang="en-US" dirty="0"/>
          </a:p>
          <a:p>
            <a:pPr lvl="1"/>
            <a:r>
              <a:rPr lang="en-US" dirty="0"/>
              <a:t>U</a:t>
            </a:r>
            <a:r>
              <a:rPr lang="en-US" dirty="0" smtClean="0"/>
              <a:t>sed </a:t>
            </a:r>
            <a:r>
              <a:rPr lang="en-US" dirty="0"/>
              <a:t>to treat pain, itching, or severe lip dryness caused by chapped lips or cold sores (fever blisters).</a:t>
            </a:r>
          </a:p>
          <a:p>
            <a:pPr lvl="1"/>
            <a:r>
              <a:rPr lang="en-US" dirty="0"/>
              <a:t>This medication will not cure herpes simplex, a virus that causes cold </a:t>
            </a:r>
            <a:r>
              <a:rPr lang="en-US" dirty="0" smtClean="0"/>
              <a:t>sores</a:t>
            </a:r>
          </a:p>
          <a:p>
            <a:pPr lvl="1"/>
            <a:r>
              <a:rPr lang="en-US" dirty="0"/>
              <a:t>Side </a:t>
            </a:r>
            <a:r>
              <a:rPr lang="en-US" dirty="0" smtClean="0"/>
              <a:t>Effects if allergic: </a:t>
            </a:r>
            <a:r>
              <a:rPr lang="en-US" dirty="0"/>
              <a:t>hives; difficulty breathing; swelling of your face, lips, tongue, or throat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114300" indent="0" algn="ctr">
              <a:buNone/>
            </a:pPr>
            <a:r>
              <a:rPr lang="en-US" dirty="0" smtClean="0"/>
              <a:t>Dry Lips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1026" name="Picture 2" descr="C:\Users\Owner\Desktop\ch5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14600"/>
            <a:ext cx="360045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475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OTC Antiseptics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Hydrogen Peroxide</a:t>
            </a:r>
          </a:p>
          <a:p>
            <a:pPr lvl="1"/>
            <a:r>
              <a:rPr lang="en-US" dirty="0" smtClean="0"/>
              <a:t>Solution, </a:t>
            </a:r>
            <a:r>
              <a:rPr lang="en-US" dirty="0" err="1" smtClean="0"/>
              <a:t>towelettes</a:t>
            </a:r>
            <a:endParaRPr lang="en-US" dirty="0" smtClean="0"/>
          </a:p>
          <a:p>
            <a:pPr lvl="1"/>
            <a:r>
              <a:rPr lang="en-US" dirty="0" smtClean="0"/>
              <a:t>3% solution used as antiseptic</a:t>
            </a:r>
          </a:p>
          <a:p>
            <a:pPr lvl="1"/>
            <a:r>
              <a:rPr lang="en-US" dirty="0" smtClean="0"/>
              <a:t>Disinfectant</a:t>
            </a:r>
          </a:p>
          <a:p>
            <a:pPr lvl="1"/>
            <a:r>
              <a:rPr lang="en-US" dirty="0" smtClean="0"/>
              <a:t>Antiseptic</a:t>
            </a:r>
          </a:p>
          <a:p>
            <a:pPr lvl="1"/>
            <a:r>
              <a:rPr lang="en-US" dirty="0" smtClean="0"/>
              <a:t>Destroys newly formed skin</a:t>
            </a:r>
          </a:p>
          <a:p>
            <a:pPr lvl="1"/>
            <a:r>
              <a:rPr lang="en-US" dirty="0" smtClean="0"/>
              <a:t>Can lead to scarring </a:t>
            </a:r>
            <a:endParaRPr lang="en-US" dirty="0"/>
          </a:p>
        </p:txBody>
      </p:sp>
      <p:pic>
        <p:nvPicPr>
          <p:cNvPr id="2050" name="Picture 2" descr="C:\Users\Owner\Desktop\Ch5-1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28801"/>
            <a:ext cx="2362199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449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OTC Antiseptics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Iodine Tincture</a:t>
            </a:r>
          </a:p>
          <a:p>
            <a:pPr lvl="1"/>
            <a:r>
              <a:rPr lang="en-US" dirty="0" smtClean="0"/>
              <a:t>Tincture (alcohol extract)</a:t>
            </a:r>
          </a:p>
          <a:p>
            <a:pPr lvl="1"/>
            <a:r>
              <a:rPr lang="en-US" dirty="0" smtClean="0"/>
              <a:t>Topical antibacterial</a:t>
            </a:r>
          </a:p>
          <a:p>
            <a:pPr lvl="1"/>
            <a:r>
              <a:rPr lang="en-US" dirty="0"/>
              <a:t>Used for minor abrasions, burns, or </a:t>
            </a:r>
            <a:r>
              <a:rPr lang="en-US" dirty="0" smtClean="0"/>
              <a:t>cuts</a:t>
            </a:r>
          </a:p>
          <a:p>
            <a:pPr lvl="1"/>
            <a:r>
              <a:rPr lang="en-US" dirty="0" smtClean="0"/>
              <a:t>Contraindications: Pregnancy, breast feeding, pediatrics, labor &amp; </a:t>
            </a:r>
            <a:r>
              <a:rPr lang="en-US" dirty="0" err="1" smtClean="0"/>
              <a:t>delivary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3074" name="Picture 2" descr="C:\Users\Owner\Desktop\ch5-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3124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661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OTC Antiseptics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Isopropyl Alcohol</a:t>
            </a:r>
          </a:p>
          <a:p>
            <a:pPr lvl="1"/>
            <a:r>
              <a:rPr lang="en-US" dirty="0" smtClean="0"/>
              <a:t>Disinfectant</a:t>
            </a:r>
          </a:p>
          <a:p>
            <a:pPr lvl="1"/>
            <a:r>
              <a:rPr lang="en-US" dirty="0"/>
              <a:t>Poisoning can occur from ingestion, inhalation, or </a:t>
            </a:r>
            <a:r>
              <a:rPr lang="en-US" dirty="0" smtClean="0"/>
              <a:t>absorption</a:t>
            </a:r>
          </a:p>
          <a:p>
            <a:pPr lvl="1"/>
            <a:r>
              <a:rPr lang="en-US" dirty="0" smtClean="0"/>
              <a:t>Symptoms of poisoning: </a:t>
            </a:r>
            <a:r>
              <a:rPr lang="en-US" dirty="0"/>
              <a:t>flushing, headache, dizziness, CNS depression, nausea, vomiting, anesthesia, and coma</a:t>
            </a:r>
          </a:p>
        </p:txBody>
      </p:sp>
      <p:pic>
        <p:nvPicPr>
          <p:cNvPr id="4098" name="Picture 2" descr="C:\Users\Owner\Desktop\ch5-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2667000" cy="411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661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OTC Antiseptics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Betadine</a:t>
            </a:r>
            <a:endParaRPr lang="en-US" dirty="0" smtClean="0"/>
          </a:p>
          <a:p>
            <a:pPr lvl="1"/>
            <a:r>
              <a:rPr lang="en-US" dirty="0" smtClean="0"/>
              <a:t>Aerosol, cream, gel, ointment, shampoo</a:t>
            </a:r>
          </a:p>
          <a:p>
            <a:pPr lvl="1"/>
            <a:r>
              <a:rPr lang="en-US" dirty="0"/>
              <a:t>Treating minor wounds and infections, as well as killing </a:t>
            </a:r>
            <a:r>
              <a:rPr lang="en-US" dirty="0" smtClean="0"/>
              <a:t>bacteria</a:t>
            </a:r>
          </a:p>
          <a:p>
            <a:pPr lvl="1"/>
            <a:r>
              <a:rPr lang="en-US" dirty="0" smtClean="0"/>
              <a:t>Contraindications:</a:t>
            </a:r>
          </a:p>
          <a:p>
            <a:pPr lvl="2"/>
            <a:r>
              <a:rPr lang="en-US" dirty="0" smtClean="0"/>
              <a:t>Pregnant</a:t>
            </a:r>
            <a:r>
              <a:rPr lang="en-US" dirty="0"/>
              <a:t>, planning to become pregnant, or are breast-feeding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you are taking any prescription or nonprescription medicine, herbal preparation, or dietary supplement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you have serious burns or deep puncture wounds</a:t>
            </a:r>
          </a:p>
          <a:p>
            <a:pPr lvl="2"/>
            <a:endParaRPr lang="en-US" dirty="0"/>
          </a:p>
        </p:txBody>
      </p:sp>
      <p:pic>
        <p:nvPicPr>
          <p:cNvPr id="5122" name="Picture 2" descr="C:\Users\Owner\Desktop\ch5-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2895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661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Athletic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Educate the patient regarding infections</a:t>
            </a:r>
          </a:p>
          <a:p>
            <a:r>
              <a:rPr lang="en-US" dirty="0" smtClean="0"/>
              <a:t>Discuss compliancy with the patient</a:t>
            </a:r>
          </a:p>
          <a:p>
            <a:r>
              <a:rPr lang="en-US" dirty="0" smtClean="0"/>
              <a:t>Monitor for allergies</a:t>
            </a:r>
          </a:p>
          <a:p>
            <a:r>
              <a:rPr lang="en-US" dirty="0" smtClean="0"/>
              <a:t>Monitor for adverse effects</a:t>
            </a:r>
          </a:p>
          <a:p>
            <a:r>
              <a:rPr lang="en-US" dirty="0" smtClean="0"/>
              <a:t>Monitor for effectiveness </a:t>
            </a:r>
            <a:endParaRPr lang="en-US" dirty="0"/>
          </a:p>
        </p:txBody>
      </p:sp>
      <p:pic>
        <p:nvPicPr>
          <p:cNvPr id="6146" name="Picture 2" descr="C:\Users\Owner\Desktop\ch5-2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2971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63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Microorganisms &amp;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200" dirty="0" smtClean="0"/>
              <a:t>Antibiotic</a:t>
            </a:r>
          </a:p>
          <a:p>
            <a:pPr lvl="1"/>
            <a:r>
              <a:rPr lang="en-US" sz="3200" dirty="0"/>
              <a:t>A drug used to treat bacterial </a:t>
            </a:r>
            <a:r>
              <a:rPr lang="en-US" sz="3200" dirty="0" smtClean="0"/>
              <a:t>infections</a:t>
            </a:r>
            <a:endParaRPr lang="en-US" sz="3200" dirty="0"/>
          </a:p>
          <a:p>
            <a:r>
              <a:rPr lang="en-US" sz="3200" dirty="0" smtClean="0"/>
              <a:t>Antibacterial</a:t>
            </a:r>
          </a:p>
          <a:p>
            <a:pPr lvl="1"/>
            <a:r>
              <a:rPr lang="en-US" sz="3200" dirty="0" smtClean="0"/>
              <a:t>Treatment of bacterial infections</a:t>
            </a:r>
          </a:p>
          <a:p>
            <a:r>
              <a:rPr lang="en-US" sz="3200" dirty="0" smtClean="0"/>
              <a:t>Viruses</a:t>
            </a:r>
          </a:p>
          <a:p>
            <a:pPr lvl="1"/>
            <a:r>
              <a:rPr lang="en-US" sz="3200" dirty="0" smtClean="0"/>
              <a:t>They </a:t>
            </a:r>
            <a:r>
              <a:rPr lang="en-US" sz="3200" b="1" dirty="0"/>
              <a:t>reproduce</a:t>
            </a:r>
            <a:r>
              <a:rPr lang="en-US" sz="3200" dirty="0"/>
              <a:t> at a fantastic rate, but only in living host </a:t>
            </a:r>
            <a:r>
              <a:rPr lang="en-US" sz="3200" dirty="0" smtClean="0"/>
              <a:t>cells</a:t>
            </a:r>
          </a:p>
          <a:p>
            <a:pPr lvl="1"/>
            <a:r>
              <a:rPr lang="en-US" sz="3200" dirty="0" smtClean="0"/>
              <a:t>They </a:t>
            </a:r>
            <a:r>
              <a:rPr lang="en-US" sz="3200" dirty="0"/>
              <a:t>can </a:t>
            </a:r>
            <a:r>
              <a:rPr lang="en-US" sz="3200" b="1" dirty="0" smtClean="0"/>
              <a:t>mutate</a:t>
            </a:r>
          </a:p>
          <a:p>
            <a:pPr lvl="1"/>
            <a:r>
              <a:rPr lang="en-US" sz="3200" dirty="0" smtClean="0"/>
              <a:t>They </a:t>
            </a:r>
            <a:r>
              <a:rPr lang="en-US" sz="3200" dirty="0"/>
              <a:t>are </a:t>
            </a:r>
            <a:r>
              <a:rPr lang="en-US" sz="3200" b="1" dirty="0" err="1"/>
              <a:t>acellular</a:t>
            </a:r>
            <a:r>
              <a:rPr lang="en-US" sz="3200" dirty="0"/>
              <a:t>, that is, they contain no cytoplasm or cellular </a:t>
            </a:r>
            <a:r>
              <a:rPr lang="en-US" sz="3200" dirty="0" smtClean="0"/>
              <a:t>organelles.</a:t>
            </a:r>
          </a:p>
          <a:p>
            <a:pPr lvl="1"/>
            <a:r>
              <a:rPr lang="en-US" sz="3200" dirty="0" smtClean="0"/>
              <a:t>They </a:t>
            </a:r>
            <a:r>
              <a:rPr lang="en-US" sz="3200" b="1" dirty="0"/>
              <a:t>carry out no metabolism on their own and must replicate using the host cell's metabolic </a:t>
            </a:r>
            <a:r>
              <a:rPr lang="en-US" sz="3200" b="1" dirty="0" smtClean="0"/>
              <a:t>machinery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vast majority of viruses contain only one type of nucleic acid: DNA or RNA, but not </a:t>
            </a:r>
            <a:r>
              <a:rPr lang="en-US" sz="3200" dirty="0" smtClean="0"/>
              <a:t>both</a:t>
            </a:r>
          </a:p>
          <a:p>
            <a:pPr lvl="1"/>
            <a:r>
              <a:rPr lang="en-US" sz="3200" dirty="0" smtClean="0"/>
              <a:t>They </a:t>
            </a:r>
            <a:r>
              <a:rPr lang="en-US" sz="3200" dirty="0"/>
              <a:t>are totally dependent on a host cell for </a:t>
            </a:r>
            <a:r>
              <a:rPr lang="en-US" sz="3200" dirty="0" smtClean="0"/>
              <a:t>replication</a:t>
            </a:r>
            <a:endParaRPr lang="en-US" sz="3200" dirty="0"/>
          </a:p>
          <a:p>
            <a:pPr lvl="1"/>
            <a:endParaRPr lang="en-US" dirty="0" smtClean="0"/>
          </a:p>
        </p:txBody>
      </p:sp>
      <p:pic>
        <p:nvPicPr>
          <p:cNvPr id="1026" name="Picture 2" descr="C:\Users\Owner\Desktop\ch5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28800"/>
            <a:ext cx="32004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5124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Drugs for treating inflammation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424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Inflammation Process</a:t>
            </a:r>
            <a:endParaRPr lang="en-US" dirty="0"/>
          </a:p>
        </p:txBody>
      </p:sp>
      <p:pic>
        <p:nvPicPr>
          <p:cNvPr id="4" name="Content Placeholder 3" descr="A:\KKmodel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128" y="1752600"/>
            <a:ext cx="5103744" cy="43735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4408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Nonsteroidal</a:t>
            </a:r>
            <a:r>
              <a:rPr lang="en-US" dirty="0" smtClean="0"/>
              <a:t> Anti-Inflammatory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NSAIDs</a:t>
            </a:r>
          </a:p>
          <a:p>
            <a:pPr lvl="1"/>
            <a:r>
              <a:rPr lang="en-US" dirty="0" smtClean="0"/>
              <a:t>Most frequently prescribed drugs &amp; frequently used OTC drugs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ain relievers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educe </a:t>
            </a:r>
            <a:r>
              <a:rPr lang="en-US" dirty="0"/>
              <a:t>inflammation and lower </a:t>
            </a:r>
            <a:r>
              <a:rPr lang="en-US" dirty="0" smtClean="0"/>
              <a:t>fevers, prevent </a:t>
            </a:r>
            <a:r>
              <a:rPr lang="en-US" dirty="0"/>
              <a:t>blood from </a:t>
            </a:r>
            <a:r>
              <a:rPr lang="en-US" dirty="0" smtClean="0"/>
              <a:t>clotting</a:t>
            </a:r>
            <a:endParaRPr lang="en-US" dirty="0"/>
          </a:p>
          <a:p>
            <a:pPr lvl="1"/>
            <a:r>
              <a:rPr lang="en-US" dirty="0" smtClean="0"/>
              <a:t>Contraindications: </a:t>
            </a:r>
            <a:r>
              <a:rPr lang="en-US" dirty="0"/>
              <a:t>pregnant, have high blood pressure, asthma, or a history of kidney or liver disease, or have had ulcers in the </a:t>
            </a:r>
            <a:r>
              <a:rPr lang="en-US" dirty="0" smtClean="0"/>
              <a:t>past, people </a:t>
            </a:r>
            <a:r>
              <a:rPr lang="en-US" dirty="0"/>
              <a:t>older than 65 years of </a:t>
            </a:r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NSAIDs </a:t>
            </a:r>
            <a:r>
              <a:rPr lang="en-US" dirty="0"/>
              <a:t>may intensify or counteract the effects of some </a:t>
            </a:r>
            <a:r>
              <a:rPr lang="en-US" dirty="0" smtClean="0"/>
              <a:t>medications</a:t>
            </a:r>
            <a:endParaRPr lang="en-US" dirty="0"/>
          </a:p>
          <a:p>
            <a:pPr lvl="1"/>
            <a:r>
              <a:rPr lang="en-US" dirty="0"/>
              <a:t>NSAIDs work by preventing an enzyme (a protein that triggers changes in the body) from doing its job</a:t>
            </a:r>
          </a:p>
        </p:txBody>
      </p:sp>
      <p:pic>
        <p:nvPicPr>
          <p:cNvPr id="1026" name="Picture 2" descr="C:\Users\Owner\Desktop\ch6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4038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121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Nonsteroidal</a:t>
            </a:r>
            <a:r>
              <a:rPr lang="en-US" dirty="0" smtClean="0"/>
              <a:t> Anti-Inflammatory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Advil/Ibuprofen</a:t>
            </a:r>
          </a:p>
          <a:p>
            <a:pPr lvl="1"/>
            <a:r>
              <a:rPr lang="en-US" dirty="0"/>
              <a:t>Nonprescription ibuprofen is used to reduce fever and to relieve mild pain from headaches, muscle aches, arthritis, menstrual periods, the common cold, toothaches, and </a:t>
            </a:r>
            <a:r>
              <a:rPr lang="en-US" dirty="0" smtClean="0"/>
              <a:t>backaches</a:t>
            </a:r>
          </a:p>
          <a:p>
            <a:pPr lvl="1"/>
            <a:r>
              <a:rPr lang="en-US" dirty="0" smtClean="0"/>
              <a:t>Contraindications:  ibuprofen allergy, some medications, vitamins, nutritional supplements, &amp; herbal products, asthma, pregnancy, or pending surgery</a:t>
            </a:r>
          </a:p>
          <a:p>
            <a:pPr lvl="1"/>
            <a:r>
              <a:rPr lang="en-US" dirty="0" smtClean="0"/>
              <a:t>Side </a:t>
            </a:r>
            <a:r>
              <a:rPr lang="en-US" dirty="0"/>
              <a:t>Effects:  </a:t>
            </a:r>
            <a:r>
              <a:rPr lang="en-US" dirty="0" smtClean="0"/>
              <a:t>constipation, diarrhea, gas </a:t>
            </a:r>
            <a:r>
              <a:rPr lang="en-US" dirty="0"/>
              <a:t>or </a:t>
            </a:r>
            <a:r>
              <a:rPr lang="en-US" dirty="0" smtClean="0"/>
              <a:t>bloating, dizziness, nervousness, ringing </a:t>
            </a:r>
            <a:r>
              <a:rPr lang="en-US" dirty="0"/>
              <a:t>in the </a:t>
            </a:r>
            <a:r>
              <a:rPr lang="en-US" dirty="0" smtClean="0"/>
              <a:t>ears, unexplained </a:t>
            </a:r>
            <a:r>
              <a:rPr lang="en-US" dirty="0"/>
              <a:t>weight </a:t>
            </a:r>
            <a:r>
              <a:rPr lang="en-US" dirty="0" smtClean="0"/>
              <a:t>gain, fever, blisters, rash, itching, hives, swelling </a:t>
            </a:r>
            <a:r>
              <a:rPr lang="en-US" dirty="0"/>
              <a:t>of the eyes, face, throat, arms, hands, feet, ankles, or lower </a:t>
            </a:r>
            <a:r>
              <a:rPr lang="en-US" dirty="0" smtClean="0"/>
              <a:t>legs, difficulty </a:t>
            </a:r>
            <a:r>
              <a:rPr lang="en-US" dirty="0"/>
              <a:t>breathing or </a:t>
            </a:r>
            <a:r>
              <a:rPr lang="en-US" dirty="0" smtClean="0"/>
              <a:t>swallowing, hoarseness, excessive tiredness, pain </a:t>
            </a:r>
            <a:r>
              <a:rPr lang="en-US" dirty="0"/>
              <a:t>in the upper right part of the </a:t>
            </a:r>
            <a:r>
              <a:rPr lang="en-US" dirty="0" smtClean="0"/>
              <a:t>stomach, nausea, loss </a:t>
            </a:r>
            <a:r>
              <a:rPr lang="en-US" dirty="0"/>
              <a:t>of </a:t>
            </a:r>
            <a:r>
              <a:rPr lang="en-US" dirty="0" smtClean="0"/>
              <a:t>appetite, yellowing </a:t>
            </a:r>
            <a:r>
              <a:rPr lang="en-US" dirty="0"/>
              <a:t>of the skin or </a:t>
            </a:r>
            <a:r>
              <a:rPr lang="en-US" dirty="0" smtClean="0"/>
              <a:t>eyes, flu-like symptoms, pale skin, fast heartbeat, cloudy</a:t>
            </a:r>
            <a:r>
              <a:rPr lang="en-US" dirty="0"/>
              <a:t>, discolored, or bloody </a:t>
            </a:r>
            <a:r>
              <a:rPr lang="en-US" dirty="0" smtClean="0"/>
              <a:t>urine, back pain, difficult </a:t>
            </a:r>
            <a:r>
              <a:rPr lang="en-US" dirty="0"/>
              <a:t>or painful </a:t>
            </a:r>
            <a:r>
              <a:rPr lang="en-US" dirty="0" smtClean="0"/>
              <a:t>urination, blurred </a:t>
            </a:r>
            <a:r>
              <a:rPr lang="en-US" dirty="0"/>
              <a:t>vision, changes in color vision, or other vision </a:t>
            </a:r>
            <a:r>
              <a:rPr lang="en-US" dirty="0" smtClean="0"/>
              <a:t>problems, red </a:t>
            </a:r>
            <a:r>
              <a:rPr lang="en-US" dirty="0"/>
              <a:t>or painful </a:t>
            </a:r>
            <a:r>
              <a:rPr lang="en-US" dirty="0" smtClean="0"/>
              <a:t>eyes, stiff neck, headache, confusion, aggression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2050" name="Picture 2" descr="C:\Users\Owner\Desktop\ch6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35814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9711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Nonsteroidal</a:t>
            </a:r>
            <a:r>
              <a:rPr lang="en-US" dirty="0" smtClean="0"/>
              <a:t> Anti-Inflammatory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Aleve/Naproxen Na</a:t>
            </a:r>
          </a:p>
          <a:p>
            <a:pPr lvl="1"/>
            <a:r>
              <a:rPr lang="en-US" dirty="0" smtClean="0"/>
              <a:t>Indications: </a:t>
            </a:r>
            <a:r>
              <a:rPr lang="en-US" dirty="0"/>
              <a:t>used to relieve pain, tenderness, swelling, and stiffness caused by osteoarthritis (arthritis caused by a breakdown of the lining of the joints), rheumatoid arthritis (arthritis caused by swelling of the lining of the joints), juvenile arthritis (a form of joint disease in children), and </a:t>
            </a:r>
            <a:r>
              <a:rPr lang="en-US" dirty="0" err="1"/>
              <a:t>ankylosing</a:t>
            </a:r>
            <a:r>
              <a:rPr lang="en-US" dirty="0"/>
              <a:t> spondylitis (arthritis that mainly affects the spine). Prescription naproxen tablets, extended-release tablets, and suspension are also used to relieve shoulder pain caused by bursitis (inflammation of a fluid-filled sac in the shoulder joint), tendinitis (inflammation of the tissue that connects muscle to bone), gouty arthritis (attacks of joint pain caused by a build-up of certain substances in the joints), and pain from other causes, including menstrual pain (pain that happens before or during a menstrual period). Nonprescription naproxen is used to reduce fever and to relieve mild pain from headaches, muscle aches, arthritis, menstrual periods, the common cold, toothaches, and </a:t>
            </a:r>
            <a:r>
              <a:rPr lang="en-US" dirty="0" smtClean="0"/>
              <a:t>backaches</a:t>
            </a:r>
          </a:p>
          <a:p>
            <a:pPr lvl="1"/>
            <a:r>
              <a:rPr lang="en-US" dirty="0"/>
              <a:t>Contraindications:  ibuprofen allergy, some medications, vitamins, nutritional supplements, &amp; herbal products, asthma, pregnancy, or pending surgery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Side Effects:  constipation, diarrhea, gas, sores </a:t>
            </a:r>
            <a:r>
              <a:rPr lang="en-US" dirty="0"/>
              <a:t>in </a:t>
            </a:r>
            <a:r>
              <a:rPr lang="en-US" dirty="0" smtClean="0"/>
              <a:t>mouth, excessive thirst, headache, dizziness, </a:t>
            </a:r>
            <a:r>
              <a:rPr lang="en-US" dirty="0" err="1" smtClean="0"/>
              <a:t>ightheadedness</a:t>
            </a:r>
            <a:r>
              <a:rPr lang="en-US" dirty="0" smtClean="0"/>
              <a:t>, drowsiness, difficulty </a:t>
            </a:r>
            <a:r>
              <a:rPr lang="en-US" dirty="0"/>
              <a:t>falling asleep or staying </a:t>
            </a:r>
            <a:r>
              <a:rPr lang="en-US" dirty="0" smtClean="0"/>
              <a:t>asleep, burning </a:t>
            </a:r>
            <a:r>
              <a:rPr lang="en-US" dirty="0"/>
              <a:t>or tingling in the arms or </a:t>
            </a:r>
            <a:r>
              <a:rPr lang="en-US" dirty="0" smtClean="0"/>
              <a:t>legs, cold symptoms, ringing </a:t>
            </a:r>
            <a:r>
              <a:rPr lang="en-US" dirty="0"/>
              <a:t>in the </a:t>
            </a:r>
            <a:r>
              <a:rPr lang="en-US" dirty="0" smtClean="0"/>
              <a:t>ears, hearing problems, changes </a:t>
            </a:r>
            <a:r>
              <a:rPr lang="en-US" dirty="0"/>
              <a:t>in </a:t>
            </a:r>
            <a:r>
              <a:rPr lang="en-US" dirty="0" smtClean="0"/>
              <a:t>vision, feeling </a:t>
            </a:r>
            <a:r>
              <a:rPr lang="en-US" dirty="0"/>
              <a:t>that the tablet </a:t>
            </a:r>
            <a:r>
              <a:rPr lang="en-US" dirty="0" smtClean="0"/>
              <a:t>is stuck </a:t>
            </a:r>
            <a:r>
              <a:rPr lang="en-US" dirty="0"/>
              <a:t>in your </a:t>
            </a:r>
            <a:r>
              <a:rPr lang="en-US" dirty="0" smtClean="0"/>
              <a:t>throat, unexplained </a:t>
            </a:r>
            <a:r>
              <a:rPr lang="en-US" dirty="0"/>
              <a:t>weight </a:t>
            </a:r>
            <a:r>
              <a:rPr lang="en-US" dirty="0" smtClean="0"/>
              <a:t>gain, sore </a:t>
            </a:r>
            <a:r>
              <a:rPr lang="en-US" dirty="0"/>
              <a:t>throat, fever, chills, and other signs of </a:t>
            </a:r>
            <a:r>
              <a:rPr lang="en-US" dirty="0" smtClean="0"/>
              <a:t>infection, blisters, rash, skin reddening, itching, hives, swelling </a:t>
            </a:r>
            <a:r>
              <a:rPr lang="en-US" dirty="0"/>
              <a:t>of the eyes, face, lips, tongue, throat, arms, hands, feet, ankles, or lower </a:t>
            </a:r>
            <a:r>
              <a:rPr lang="en-US" dirty="0" smtClean="0"/>
              <a:t>legs, difficulty </a:t>
            </a:r>
            <a:r>
              <a:rPr lang="en-US" dirty="0"/>
              <a:t>breathing or </a:t>
            </a:r>
            <a:r>
              <a:rPr lang="en-US" dirty="0" smtClean="0"/>
              <a:t>swallowing, hoarseness, excessive tiredness, pain </a:t>
            </a:r>
            <a:r>
              <a:rPr lang="en-US" dirty="0"/>
              <a:t>in the upper right part of the </a:t>
            </a:r>
            <a:r>
              <a:rPr lang="en-US" dirty="0" smtClean="0"/>
              <a:t>stomach, nausea, loss </a:t>
            </a:r>
            <a:r>
              <a:rPr lang="en-US" dirty="0"/>
              <a:t>of </a:t>
            </a:r>
            <a:r>
              <a:rPr lang="en-US" dirty="0" smtClean="0"/>
              <a:t>appetite, yellowing </a:t>
            </a:r>
            <a:r>
              <a:rPr lang="en-US" dirty="0"/>
              <a:t>of the skin or </a:t>
            </a:r>
            <a:r>
              <a:rPr lang="en-US" dirty="0" smtClean="0"/>
              <a:t>eyes, flu-like symptoms, bruises </a:t>
            </a:r>
            <a:r>
              <a:rPr lang="en-US" dirty="0"/>
              <a:t>or purple blotches under the </a:t>
            </a:r>
            <a:r>
              <a:rPr lang="en-US" dirty="0" smtClean="0"/>
              <a:t>skin, pale skin, fast heartbeat, cloudy</a:t>
            </a:r>
            <a:r>
              <a:rPr lang="en-US" dirty="0"/>
              <a:t>, discolored, or bloody </a:t>
            </a:r>
            <a:r>
              <a:rPr lang="en-US" dirty="0" smtClean="0"/>
              <a:t>urine, back pain, difficult </a:t>
            </a:r>
            <a:r>
              <a:rPr lang="en-US" dirty="0"/>
              <a:t>or painful urination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29711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</a:t>
            </a:r>
            <a:r>
              <a:rPr lang="en-US" dirty="0" err="1" smtClean="0"/>
              <a:t>advil</a:t>
            </a:r>
            <a:r>
              <a:rPr lang="en-US" dirty="0" smtClean="0"/>
              <a:t> &amp; Aleve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active ingredient in Advil is </a:t>
            </a:r>
            <a:r>
              <a:rPr lang="en-US" dirty="0" smtClean="0"/>
              <a:t>ibuprofen </a:t>
            </a:r>
          </a:p>
          <a:p>
            <a:r>
              <a:rPr lang="en-US" dirty="0" smtClean="0"/>
              <a:t>Each </a:t>
            </a:r>
            <a:r>
              <a:rPr lang="en-US" dirty="0"/>
              <a:t>Advil tablet contains 200 mg of </a:t>
            </a:r>
            <a:r>
              <a:rPr lang="en-US" dirty="0" smtClean="0"/>
              <a:t>ibuprofen</a:t>
            </a:r>
          </a:p>
          <a:p>
            <a:r>
              <a:rPr lang="en-US" dirty="0" smtClean="0"/>
              <a:t>Aleve </a:t>
            </a:r>
            <a:r>
              <a:rPr lang="en-US" dirty="0"/>
              <a:t>tablets contain 220 mg naproxen </a:t>
            </a:r>
            <a:r>
              <a:rPr lang="en-US" dirty="0" smtClean="0"/>
              <a:t>sodium</a:t>
            </a:r>
            <a:endParaRPr lang="en-US" dirty="0"/>
          </a:p>
          <a:p>
            <a:r>
              <a:rPr lang="en-US" dirty="0" smtClean="0"/>
              <a:t>Advil</a:t>
            </a:r>
            <a:r>
              <a:rPr lang="en-US" dirty="0"/>
              <a:t>: Adults and children 12 years old and over should take one tablet every 4 to 6 hours while symptoms </a:t>
            </a:r>
            <a:r>
              <a:rPr lang="en-US" dirty="0" smtClean="0"/>
              <a:t>persist</a:t>
            </a:r>
          </a:p>
          <a:p>
            <a:r>
              <a:rPr lang="en-US" dirty="0" smtClean="0"/>
              <a:t>Aleve</a:t>
            </a:r>
            <a:r>
              <a:rPr lang="en-US" dirty="0"/>
              <a:t>: Take one Aleve every 8 to 12 hours while symptoms </a:t>
            </a:r>
            <a:r>
              <a:rPr lang="en-US" dirty="0" smtClean="0"/>
              <a:t>last</a:t>
            </a:r>
          </a:p>
          <a:p>
            <a:r>
              <a:rPr lang="en-US" dirty="0" smtClean="0"/>
              <a:t>Essentially</a:t>
            </a:r>
            <a:r>
              <a:rPr lang="en-US" dirty="0"/>
              <a:t>, the effects of Advil last for 4 to 8 hours while Aleve lasts for 8 to 12 hours.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114300" indent="0" algn="ctr">
              <a:buNone/>
            </a:pPr>
            <a:r>
              <a:rPr lang="en-US" dirty="0" smtClean="0"/>
              <a:t>Find 7 Differences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3074" name="Picture 2" descr="C:\Users\Owner\Desktop\ch6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3352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811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Corticosteroids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Corticosteroids are drugs closely related to cortisol, a hormone which is naturally produced in the adrenal cortex (the outer layer of the adrenal gland</a:t>
            </a:r>
            <a:r>
              <a:rPr lang="en-US" dirty="0" smtClean="0"/>
              <a:t>)</a:t>
            </a:r>
          </a:p>
          <a:p>
            <a:r>
              <a:rPr lang="en-US" dirty="0"/>
              <a:t>Corticosteroids act on the immune system by blocking the production of substances that trigger allergic and inflammatory actions, such as </a:t>
            </a:r>
            <a:r>
              <a:rPr lang="en-US" dirty="0" smtClean="0"/>
              <a:t>prostaglandins</a:t>
            </a:r>
          </a:p>
          <a:p>
            <a:r>
              <a:rPr lang="en-US" dirty="0"/>
              <a:t>T</a:t>
            </a:r>
            <a:r>
              <a:rPr lang="en-US" dirty="0" smtClean="0"/>
              <a:t>hey </a:t>
            </a:r>
            <a:r>
              <a:rPr lang="en-US" dirty="0"/>
              <a:t>also impede the function of white blood cells which destroy foreign bodies and help keep the immune system functioning </a:t>
            </a:r>
            <a:r>
              <a:rPr lang="en-US" dirty="0" smtClean="0"/>
              <a:t>properly</a:t>
            </a:r>
            <a:endParaRPr lang="en-US" dirty="0"/>
          </a:p>
        </p:txBody>
      </p:sp>
      <p:pic>
        <p:nvPicPr>
          <p:cNvPr id="4098" name="Picture 2" descr="C:\Users\Owner\Desktop\ch6-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19400"/>
            <a:ext cx="3771900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829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Corticosteroids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Corticosteroid drugs can also be used as ingredients contained </a:t>
            </a:r>
            <a:r>
              <a:rPr lang="en-US" dirty="0" smtClean="0"/>
              <a:t>in: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ye </a:t>
            </a:r>
            <a:r>
              <a:rPr lang="en-US" dirty="0"/>
              <a:t>products (to treat various eye </a:t>
            </a:r>
            <a:r>
              <a:rPr lang="en-US" dirty="0" smtClean="0"/>
              <a:t>conditions)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nhalers </a:t>
            </a:r>
            <a:r>
              <a:rPr lang="en-US" dirty="0"/>
              <a:t>(to treat asthma or bronchial </a:t>
            </a:r>
            <a:r>
              <a:rPr lang="en-US" dirty="0" smtClean="0"/>
              <a:t>disease)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asal </a:t>
            </a:r>
            <a:r>
              <a:rPr lang="en-US" dirty="0"/>
              <a:t>drops and sprays (to treat various nasal </a:t>
            </a:r>
            <a:r>
              <a:rPr lang="en-US" dirty="0" smtClean="0"/>
              <a:t>problems)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opical </a:t>
            </a:r>
            <a:r>
              <a:rPr lang="en-US" dirty="0"/>
              <a:t>creams, ointments, etc. (to treat various skin problems)</a:t>
            </a:r>
          </a:p>
          <a:p>
            <a:endParaRPr lang="en-US" dirty="0" smtClean="0"/>
          </a:p>
        </p:txBody>
      </p:sp>
      <p:pic>
        <p:nvPicPr>
          <p:cNvPr id="1026" name="Picture 2" descr="C:\Users\Owner\Desktop\ch6-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3581399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6240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Glucosamine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Anti-inflammatory for osteoarthritis</a:t>
            </a:r>
          </a:p>
          <a:p>
            <a:r>
              <a:rPr lang="en-US" dirty="0"/>
              <a:t>I</a:t>
            </a:r>
            <a:r>
              <a:rPr lang="en-US" dirty="0" smtClean="0"/>
              <a:t>nhibiting </a:t>
            </a:r>
            <a:r>
              <a:rPr lang="en-US" dirty="0"/>
              <a:t>the synthesis of </a:t>
            </a:r>
            <a:r>
              <a:rPr lang="en-US" dirty="0" smtClean="0"/>
              <a:t>substances </a:t>
            </a:r>
            <a:r>
              <a:rPr lang="en-US" dirty="0"/>
              <a:t>that contribute to </a:t>
            </a:r>
            <a:r>
              <a:rPr lang="en-US" dirty="0" smtClean="0"/>
              <a:t>the damage of cartilage</a:t>
            </a:r>
          </a:p>
          <a:p>
            <a:r>
              <a:rPr lang="en-US" dirty="0" smtClean="0"/>
              <a:t>Glucosamine </a:t>
            </a:r>
            <a:r>
              <a:rPr lang="en-US" dirty="0"/>
              <a:t>is thought to stimulate synovial production </a:t>
            </a:r>
            <a:r>
              <a:rPr lang="en-US" dirty="0" smtClean="0"/>
              <a:t>of hyaluronic acid, which is important for plasma membrane production, </a:t>
            </a:r>
            <a:r>
              <a:rPr lang="en-US" dirty="0"/>
              <a:t>and is also claimed to inhibit cartilage degrading liposomal </a:t>
            </a:r>
            <a:r>
              <a:rPr lang="en-US" dirty="0" smtClean="0"/>
              <a:t>enzymes</a:t>
            </a:r>
          </a:p>
          <a:p>
            <a:r>
              <a:rPr lang="en-US" dirty="0" smtClean="0"/>
              <a:t>Minimal side effects: GI, headaches, rash</a:t>
            </a:r>
            <a:endParaRPr lang="en-US" dirty="0"/>
          </a:p>
          <a:p>
            <a:endParaRPr lang="en-US" dirty="0"/>
          </a:p>
        </p:txBody>
      </p:sp>
      <p:pic>
        <p:nvPicPr>
          <p:cNvPr id="2051" name="Picture 3" descr="C:\Users\Owner\Desktop\ch6-6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00"/>
            <a:ext cx="3962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0600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Topical anti-inflammatory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Aspercreme</a:t>
            </a:r>
            <a:endParaRPr lang="en-US" dirty="0" smtClean="0"/>
          </a:p>
          <a:p>
            <a:pPr lvl="1"/>
            <a:r>
              <a:rPr lang="en-US" dirty="0"/>
              <a:t>Temporarily relieving minor pain and </a:t>
            </a:r>
            <a:r>
              <a:rPr lang="en-US" dirty="0" smtClean="0"/>
              <a:t>inflammation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opical </a:t>
            </a:r>
            <a:r>
              <a:rPr lang="en-US" dirty="0"/>
              <a:t>salicylate pain </a:t>
            </a:r>
            <a:r>
              <a:rPr lang="en-US" dirty="0" smtClean="0"/>
              <a:t>reliever</a:t>
            </a:r>
          </a:p>
          <a:p>
            <a:pPr lvl="1"/>
            <a:r>
              <a:rPr lang="en-US" dirty="0" smtClean="0"/>
              <a:t>Reduces </a:t>
            </a:r>
            <a:r>
              <a:rPr lang="en-US" dirty="0"/>
              <a:t>swelling and inflammation in the muscle and </a:t>
            </a:r>
            <a:r>
              <a:rPr lang="en-US" dirty="0" smtClean="0"/>
              <a:t>joints</a:t>
            </a:r>
          </a:p>
          <a:p>
            <a:r>
              <a:rPr lang="en-US" dirty="0" smtClean="0"/>
              <a:t>Ben-Gay</a:t>
            </a:r>
            <a:endParaRPr lang="en-US" dirty="0"/>
          </a:p>
          <a:p>
            <a:pPr lvl="1"/>
            <a:r>
              <a:rPr lang="en-US" dirty="0"/>
              <a:t>Methyl salicylate, menthol and camphor are external analgesics which stimulate sensory receptors of warmth and/or </a:t>
            </a:r>
            <a:r>
              <a:rPr lang="en-US" dirty="0" smtClean="0"/>
              <a:t>cold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roduces </a:t>
            </a:r>
            <a:r>
              <a:rPr lang="en-US" dirty="0"/>
              <a:t>a counter-irritant response which provides temporary relief of minor aches and pains of muscles and joints </a:t>
            </a:r>
            <a:r>
              <a:rPr lang="en-US" dirty="0" smtClean="0"/>
              <a:t>associated, arthritis</a:t>
            </a:r>
            <a:r>
              <a:rPr lang="en-US" dirty="0"/>
              <a:t>, strains and sprains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114300" indent="0" algn="ctr">
              <a:buNone/>
            </a:pPr>
            <a:r>
              <a:rPr lang="en-US" dirty="0" smtClean="0"/>
              <a:t>Salicylate or Counter-irritant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3074" name="Picture 2" descr="C:\Users\Owner\Desktop\ch6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41148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09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Antimicrobial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Drug Resistance</a:t>
            </a:r>
          </a:p>
          <a:p>
            <a:pPr lvl="1"/>
            <a:r>
              <a:rPr lang="en-US" dirty="0" smtClean="0"/>
              <a:t>Develops because of a change in the genetic make-up of microorganisms</a:t>
            </a:r>
          </a:p>
          <a:p>
            <a:r>
              <a:rPr lang="en-US" dirty="0" smtClean="0"/>
              <a:t>Factors leading to drug resistance:</a:t>
            </a:r>
          </a:p>
          <a:p>
            <a:pPr lvl="1"/>
            <a:r>
              <a:rPr lang="en-US" dirty="0" smtClean="0"/>
              <a:t>Excessive </a:t>
            </a:r>
            <a:r>
              <a:rPr lang="en-US" dirty="0"/>
              <a:t>use of antibiotics and </a:t>
            </a:r>
            <a:r>
              <a:rPr lang="en-US" dirty="0" err="1" smtClean="0"/>
              <a:t>antimalarials</a:t>
            </a:r>
            <a:endParaRPr lang="en-US" dirty="0"/>
          </a:p>
          <a:p>
            <a:pPr lvl="1"/>
            <a:r>
              <a:rPr lang="en-US" dirty="0" smtClean="0"/>
              <a:t>Insufficient </a:t>
            </a:r>
            <a:r>
              <a:rPr lang="en-US" dirty="0"/>
              <a:t>control on drug </a:t>
            </a:r>
            <a:r>
              <a:rPr lang="en-US" dirty="0" smtClean="0"/>
              <a:t>prescribing</a:t>
            </a:r>
            <a:endParaRPr lang="en-US" dirty="0"/>
          </a:p>
          <a:p>
            <a:pPr lvl="1"/>
            <a:r>
              <a:rPr lang="en-US" dirty="0" smtClean="0"/>
              <a:t>Inadequate </a:t>
            </a:r>
            <a:r>
              <a:rPr lang="en-US" dirty="0"/>
              <a:t>compliance with treatment </a:t>
            </a:r>
            <a:r>
              <a:rPr lang="en-US" dirty="0" smtClean="0"/>
              <a:t>regimens</a:t>
            </a:r>
            <a:endParaRPr lang="en-US" dirty="0"/>
          </a:p>
          <a:p>
            <a:pPr lvl="1"/>
            <a:r>
              <a:rPr lang="en-US" dirty="0" smtClean="0"/>
              <a:t>Prescribing </a:t>
            </a:r>
            <a:r>
              <a:rPr lang="en-US" dirty="0"/>
              <a:t>inappropriate </a:t>
            </a:r>
            <a:r>
              <a:rPr lang="en-US" dirty="0" smtClean="0"/>
              <a:t>doses</a:t>
            </a:r>
            <a:endParaRPr lang="en-US" dirty="0"/>
          </a:p>
          <a:p>
            <a:pPr lvl="1"/>
            <a:r>
              <a:rPr lang="en-US" dirty="0" smtClean="0"/>
              <a:t>Lack </a:t>
            </a:r>
            <a:r>
              <a:rPr lang="en-US" dirty="0"/>
              <a:t>of infection </a:t>
            </a:r>
            <a:r>
              <a:rPr lang="en-US" dirty="0" smtClean="0"/>
              <a:t>control</a:t>
            </a:r>
            <a:endParaRPr lang="en-US" dirty="0"/>
          </a:p>
          <a:p>
            <a:pPr lvl="1"/>
            <a:r>
              <a:rPr lang="en-US" dirty="0" smtClean="0"/>
              <a:t>Increasing </a:t>
            </a:r>
            <a:r>
              <a:rPr lang="en-US" dirty="0"/>
              <a:t>frequency and speed of </a:t>
            </a:r>
            <a:r>
              <a:rPr lang="en-US" dirty="0" smtClean="0"/>
              <a:t>travel</a:t>
            </a:r>
            <a:endParaRPr lang="en-US" dirty="0"/>
          </a:p>
        </p:txBody>
      </p:sp>
      <p:pic>
        <p:nvPicPr>
          <p:cNvPr id="2050" name="Picture 2" descr="C:\Users\Owner\Desktop\CH5-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2743200"/>
            <a:ext cx="4114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6178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the Athletic Trainer &amp; Anti-inflammatories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Understand the benefits &amp; risks</a:t>
            </a:r>
          </a:p>
          <a:p>
            <a:r>
              <a:rPr lang="en-US" dirty="0" smtClean="0"/>
              <a:t>NSAIDs taken with food</a:t>
            </a:r>
          </a:p>
          <a:p>
            <a:r>
              <a:rPr lang="en-US" dirty="0" smtClean="0"/>
              <a:t>One dose at a time</a:t>
            </a:r>
          </a:p>
        </p:txBody>
      </p:sp>
      <p:pic>
        <p:nvPicPr>
          <p:cNvPr id="4098" name="Picture 2" descr="C:\Users\Owner\Desktop\ch6-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1828800"/>
            <a:ext cx="350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26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900" dirty="0"/>
              <a:t>T</a:t>
            </a:r>
            <a:r>
              <a:rPr lang="en-US" sz="2900" dirty="0" smtClean="0"/>
              <a:t>he </a:t>
            </a:r>
            <a:r>
              <a:rPr lang="en-US" sz="2900" dirty="0"/>
              <a:t>process by which a cell, that has previously been infected by one virus, gets </a:t>
            </a:r>
            <a:r>
              <a:rPr lang="en-US" sz="2900" dirty="0" err="1"/>
              <a:t>coinfected</a:t>
            </a:r>
            <a:r>
              <a:rPr lang="en-US" sz="2900" dirty="0"/>
              <a:t> with a different strain of the virus, or another virus at a later point in </a:t>
            </a:r>
            <a:r>
              <a:rPr lang="en-US" sz="2900" dirty="0" smtClean="0"/>
              <a:t>time</a:t>
            </a:r>
          </a:p>
          <a:p>
            <a:r>
              <a:rPr lang="en-US" sz="2900" dirty="0" smtClean="0"/>
              <a:t>Viral </a:t>
            </a:r>
            <a:r>
              <a:rPr lang="en-US" sz="2900" dirty="0" err="1"/>
              <a:t>superinfections</a:t>
            </a:r>
            <a:r>
              <a:rPr lang="en-US" sz="2900" dirty="0"/>
              <a:t> of serious conditions can lead to resistant strains of the virus, which may prompt a change of </a:t>
            </a:r>
            <a:r>
              <a:rPr lang="en-US" sz="2900" dirty="0" smtClean="0"/>
              <a:t>treatment</a:t>
            </a:r>
            <a:endParaRPr lang="en-US" sz="2900" dirty="0"/>
          </a:p>
          <a:p>
            <a:r>
              <a:rPr lang="en-US" sz="2900" dirty="0" smtClean="0"/>
              <a:t>May follow </a:t>
            </a:r>
            <a:r>
              <a:rPr lang="en-US" sz="2900" dirty="0"/>
              <a:t>a previous infection, especially when caused by microorganisms that are resistant or have become resistant to the antibiotics used </a:t>
            </a:r>
            <a:r>
              <a:rPr lang="en-US" sz="2900" dirty="0" smtClean="0"/>
              <a:t>earlier</a:t>
            </a:r>
            <a:endParaRPr lang="en-US" sz="2900" dirty="0"/>
          </a:p>
          <a:p>
            <a:r>
              <a:rPr lang="en-US" sz="2900" dirty="0" smtClean="0"/>
              <a:t>A </a:t>
            </a:r>
            <a:r>
              <a:rPr lang="en-US" sz="2900" dirty="0"/>
              <a:t>condition produced by sudden growth of a type of bacteria, different from the original offenders in a wound or lesion under </a:t>
            </a:r>
            <a:r>
              <a:rPr lang="en-US" sz="2900" dirty="0" smtClean="0"/>
              <a:t>treatment</a:t>
            </a:r>
            <a:endParaRPr lang="en-US" sz="29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Superinfection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dirty="0" smtClean="0"/>
              <a:t>streptococcus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3074" name="Picture 2" descr="C:\Users\Owner\Desktop\ch5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3200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75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Upper Respiratory Infection</a:t>
            </a:r>
          </a:p>
          <a:p>
            <a:pPr lvl="1"/>
            <a:r>
              <a:rPr lang="en-US" dirty="0" smtClean="0"/>
              <a:t>Caused </a:t>
            </a:r>
            <a:r>
              <a:rPr lang="en-US" dirty="0"/>
              <a:t>by an acute infection which involves the upper respiratory tract: nose, sinuses, pharynx or </a:t>
            </a:r>
            <a:r>
              <a:rPr lang="en-US" dirty="0" smtClean="0"/>
              <a:t>larynx</a:t>
            </a:r>
          </a:p>
          <a:p>
            <a:pPr lvl="1"/>
            <a:r>
              <a:rPr lang="en-US" dirty="0"/>
              <a:t>Acute upper respiratory tract infections include rhinitis, pharyngitis/tonsillitis and laryngitis often referred to as a </a:t>
            </a:r>
            <a:r>
              <a:rPr lang="en-US" dirty="0" smtClean="0"/>
              <a:t>common cold</a:t>
            </a:r>
            <a:r>
              <a:rPr lang="en-US" dirty="0"/>
              <a:t>, and their </a:t>
            </a:r>
            <a:endParaRPr lang="en-US" dirty="0" smtClean="0"/>
          </a:p>
          <a:p>
            <a:pPr lvl="1"/>
            <a:r>
              <a:rPr lang="en-US" dirty="0" smtClean="0"/>
              <a:t>complications</a:t>
            </a:r>
            <a:r>
              <a:rPr lang="en-US" dirty="0"/>
              <a:t>: sinusitis, ear infection and sometimes </a:t>
            </a:r>
            <a:r>
              <a:rPr lang="en-US" dirty="0" smtClean="0"/>
              <a:t>bronchitis</a:t>
            </a:r>
          </a:p>
          <a:p>
            <a:pPr lvl="1"/>
            <a:r>
              <a:rPr lang="en-US" dirty="0" smtClean="0"/>
              <a:t>Symptoms </a:t>
            </a:r>
            <a:r>
              <a:rPr lang="en-US" dirty="0"/>
              <a:t>of URI's commonly include cough, sore throat, runny nose, nasal congestion, headache, low grade fever, facial pressure and </a:t>
            </a:r>
            <a:r>
              <a:rPr lang="en-US" dirty="0" smtClean="0"/>
              <a:t>sneezing</a:t>
            </a:r>
            <a:endParaRPr lang="en-US" dirty="0"/>
          </a:p>
          <a:p>
            <a:pPr lvl="1"/>
            <a:r>
              <a:rPr lang="en-US" dirty="0" smtClean="0"/>
              <a:t>Onset </a:t>
            </a:r>
            <a:r>
              <a:rPr lang="en-US" dirty="0"/>
              <a:t>of symptoms usually begins 1–3 days after </a:t>
            </a:r>
            <a:r>
              <a:rPr lang="en-US" dirty="0" smtClean="0"/>
              <a:t>exposure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illness usually lasts 7–10 days</a:t>
            </a:r>
          </a:p>
        </p:txBody>
      </p:sp>
      <p:pic>
        <p:nvPicPr>
          <p:cNvPr id="4098" name="Picture 2" descr="C:\Users\Owner\Desktop\ch5-5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52600"/>
            <a:ext cx="3276599" cy="411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82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Lower Respiratory Infection</a:t>
            </a:r>
          </a:p>
          <a:p>
            <a:pPr lvl="1"/>
            <a:r>
              <a:rPr lang="en-US" dirty="0"/>
              <a:t>The lower respiratory tract is the part of the respiratory tract below the vocal </a:t>
            </a:r>
            <a:r>
              <a:rPr lang="en-US" dirty="0" smtClean="0"/>
              <a:t>cords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ower </a:t>
            </a:r>
            <a:r>
              <a:rPr lang="en-US" dirty="0"/>
              <a:t>respiratory tract </a:t>
            </a:r>
            <a:r>
              <a:rPr lang="en-US" dirty="0" smtClean="0"/>
              <a:t>infection, or pneumonia, can </a:t>
            </a:r>
            <a:r>
              <a:rPr lang="en-US" dirty="0"/>
              <a:t>also be applied to other types of infection including lung abscess and acute </a:t>
            </a:r>
            <a:r>
              <a:rPr lang="en-US" dirty="0" smtClean="0"/>
              <a:t>bronchitis</a:t>
            </a:r>
          </a:p>
          <a:p>
            <a:pPr lvl="1"/>
            <a:r>
              <a:rPr lang="en-US" dirty="0" smtClean="0"/>
              <a:t>Symptoms </a:t>
            </a:r>
            <a:r>
              <a:rPr lang="en-US" dirty="0"/>
              <a:t>include shortness of breath, weakness, high fever, coughing and </a:t>
            </a:r>
            <a:r>
              <a:rPr lang="en-US" dirty="0" smtClean="0"/>
              <a:t>fatigue</a:t>
            </a:r>
          </a:p>
        </p:txBody>
      </p:sp>
      <p:pic>
        <p:nvPicPr>
          <p:cNvPr id="4098" name="Picture 2" descr="C:\Users\Owner\Desktop\ch5-5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52600"/>
            <a:ext cx="3276599" cy="411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43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Antibacterial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Penicillins</a:t>
            </a:r>
            <a:endParaRPr lang="en-US" dirty="0" smtClean="0"/>
          </a:p>
          <a:p>
            <a:pPr lvl="1"/>
            <a:r>
              <a:rPr lang="en-US" dirty="0" smtClean="0"/>
              <a:t>Inhibits cell wall synthesis</a:t>
            </a:r>
          </a:p>
          <a:p>
            <a:pPr lvl="1"/>
            <a:r>
              <a:rPr lang="en-US" dirty="0" err="1" smtClean="0"/>
              <a:t>Bacterialcidal</a:t>
            </a:r>
            <a:endParaRPr lang="en-US" dirty="0" smtClean="0"/>
          </a:p>
          <a:p>
            <a:pPr lvl="1"/>
            <a:r>
              <a:rPr lang="en-US" dirty="0" smtClean="0"/>
              <a:t>10% of patients allergic to penicillin</a:t>
            </a:r>
          </a:p>
          <a:p>
            <a:pPr lvl="1"/>
            <a:r>
              <a:rPr lang="en-US" dirty="0" smtClean="0"/>
              <a:t>Primary use</a:t>
            </a:r>
          </a:p>
          <a:p>
            <a:pPr lvl="2"/>
            <a:r>
              <a:rPr lang="en-US" dirty="0"/>
              <a:t>Urinary tract, respiratory tract, heart, </a:t>
            </a:r>
            <a:r>
              <a:rPr lang="en-US" dirty="0" smtClean="0"/>
              <a:t>syphilis</a:t>
            </a:r>
          </a:p>
          <a:p>
            <a:pPr lvl="1"/>
            <a:r>
              <a:rPr lang="en-US" dirty="0" smtClean="0"/>
              <a:t>Excreted through urine</a:t>
            </a:r>
          </a:p>
        </p:txBody>
      </p:sp>
      <p:pic>
        <p:nvPicPr>
          <p:cNvPr id="5122" name="Picture 2" descr="C:\Users\Owner\Desktop\ch5-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57400"/>
            <a:ext cx="40386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07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Antibacterial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Caphalosporins</a:t>
            </a:r>
            <a:endParaRPr lang="en-US" dirty="0" smtClean="0"/>
          </a:p>
          <a:p>
            <a:pPr lvl="1"/>
            <a:r>
              <a:rPr lang="en-US" dirty="0" smtClean="0"/>
              <a:t>Inhibits cell synthesis</a:t>
            </a:r>
          </a:p>
          <a:p>
            <a:pPr lvl="1"/>
            <a:r>
              <a:rPr lang="en-US" dirty="0" smtClean="0"/>
              <a:t>Bactericidal</a:t>
            </a:r>
          </a:p>
          <a:p>
            <a:pPr lvl="1"/>
            <a:r>
              <a:rPr lang="en-US" dirty="0" smtClean="0"/>
              <a:t>Can cause an allergic reaction</a:t>
            </a:r>
          </a:p>
          <a:p>
            <a:pPr lvl="1"/>
            <a:r>
              <a:rPr lang="en-US" dirty="0" smtClean="0"/>
              <a:t>Primary use</a:t>
            </a:r>
          </a:p>
          <a:p>
            <a:pPr lvl="2"/>
            <a:r>
              <a:rPr lang="en-US" dirty="0"/>
              <a:t>Respiratory tract, urinary tract, bacteremia, skin, soft tissue </a:t>
            </a:r>
            <a:r>
              <a:rPr lang="en-US" dirty="0" smtClean="0"/>
              <a:t>infections</a:t>
            </a:r>
          </a:p>
          <a:p>
            <a:pPr lvl="1"/>
            <a:r>
              <a:rPr lang="en-US" dirty="0" smtClean="0"/>
              <a:t>Excreted through urine</a:t>
            </a:r>
          </a:p>
        </p:txBody>
      </p:sp>
      <p:pic>
        <p:nvPicPr>
          <p:cNvPr id="6146" name="Picture 2" descr="C:\Users\Owner\Desktop\ch5-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057400"/>
            <a:ext cx="38100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818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562</TotalTime>
  <Words>2591</Words>
  <Application>Microsoft Office PowerPoint</Application>
  <PresentationFormat>On-screen Show (4:3)</PresentationFormat>
  <Paragraphs>308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Apothecary</vt:lpstr>
      <vt:lpstr>Drugs for treating infections</vt:lpstr>
      <vt:lpstr>Microorganisms &amp; Terminology</vt:lpstr>
      <vt:lpstr>Microorganisms &amp; Terminology</vt:lpstr>
      <vt:lpstr>Antimicrobial Resistance</vt:lpstr>
      <vt:lpstr>Superinfections</vt:lpstr>
      <vt:lpstr>Respiratory Infections</vt:lpstr>
      <vt:lpstr>Respiratory Infections</vt:lpstr>
      <vt:lpstr>Antibacterial Drugs</vt:lpstr>
      <vt:lpstr>Antibacterial Drugs</vt:lpstr>
      <vt:lpstr>Antibacterial Drugs</vt:lpstr>
      <vt:lpstr>Antibacterial Drugs</vt:lpstr>
      <vt:lpstr>Antibacterial Drugs</vt:lpstr>
      <vt:lpstr>Antibacterial Drugs</vt:lpstr>
      <vt:lpstr>Antibacterial Drugs</vt:lpstr>
      <vt:lpstr>Antibacterial Drugs</vt:lpstr>
      <vt:lpstr>Topical Antibacterial Drugs</vt:lpstr>
      <vt:lpstr>Topical Antibacterial Drugs</vt:lpstr>
      <vt:lpstr>Topical Antibacterial Drugs</vt:lpstr>
      <vt:lpstr>Topical Antibacterial Drugs</vt:lpstr>
      <vt:lpstr>Topical Antifungal</vt:lpstr>
      <vt:lpstr>Topical Antifungal</vt:lpstr>
      <vt:lpstr>Topical Antifungal</vt:lpstr>
      <vt:lpstr>Topical Antifungal</vt:lpstr>
      <vt:lpstr>OTC Antiseptics</vt:lpstr>
      <vt:lpstr>OTC Antiseptics</vt:lpstr>
      <vt:lpstr>OTC Antiseptics</vt:lpstr>
      <vt:lpstr>OTC Antiseptics</vt:lpstr>
      <vt:lpstr>OTC Antiseptics</vt:lpstr>
      <vt:lpstr>Role of the Athletic Trainer</vt:lpstr>
      <vt:lpstr>Drugs for treating inflammation</vt:lpstr>
      <vt:lpstr>Inflammation Process</vt:lpstr>
      <vt:lpstr>Nonsteroidal Anti-Inflammatory Drugs</vt:lpstr>
      <vt:lpstr>Nonsteroidal Anti-Inflammatory Drugs</vt:lpstr>
      <vt:lpstr>Nonsteroidal Anti-Inflammatory Drugs</vt:lpstr>
      <vt:lpstr>Differences between advil &amp; Aleve</vt:lpstr>
      <vt:lpstr>Corticosteroids</vt:lpstr>
      <vt:lpstr>Corticosteroids</vt:lpstr>
      <vt:lpstr>Glucosamine</vt:lpstr>
      <vt:lpstr>Topical anti-inflammatory products</vt:lpstr>
      <vt:lpstr>Role of the Athletic Trainer &amp; Anti-inflammatories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for treating infections</dc:title>
  <dc:creator>Owner;Michael Pringle</dc:creator>
  <cp:lastModifiedBy>Owner</cp:lastModifiedBy>
  <cp:revision>61</cp:revision>
  <dcterms:created xsi:type="dcterms:W3CDTF">2011-08-21T01:49:47Z</dcterms:created>
  <dcterms:modified xsi:type="dcterms:W3CDTF">2011-09-03T00:18:34Z</dcterms:modified>
</cp:coreProperties>
</file>