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688466-2F7B-414C-AF2B-0BAEBBB559E9}" type="datetimeFigureOut">
              <a:rPr lang="en-US" smtClean="0"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D7E816-3C09-4F6C-9DD1-058686366D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Pharmacodynamic</a:t>
            </a:r>
            <a:r>
              <a:rPr lang="en-US" dirty="0" smtClean="0"/>
              <a:t> Principles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0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Dose-response relationship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As the concentration of the drug increases, more molecules will occupy more receptors, which then produces a greater response</a:t>
            </a:r>
          </a:p>
          <a:p>
            <a:r>
              <a:rPr lang="en-US" dirty="0" smtClean="0"/>
              <a:t>This is known as the Does-Response </a:t>
            </a:r>
            <a:r>
              <a:rPr lang="en-US" dirty="0"/>
              <a:t>P</a:t>
            </a:r>
            <a:r>
              <a:rPr lang="en-US" dirty="0" smtClean="0"/>
              <a:t>rinciple</a:t>
            </a:r>
          </a:p>
        </p:txBody>
      </p:sp>
      <p:pic>
        <p:nvPicPr>
          <p:cNvPr id="9218" name="Picture 2" descr="C:\Users\Owner\Desktop\ch3-9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600200"/>
            <a:ext cx="4194175" cy="41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Single dose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Caffeine or amphetamines?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Potency</a:t>
            </a:r>
          </a:p>
          <a:p>
            <a:pPr lvl="1"/>
            <a:r>
              <a:rPr lang="en-US" dirty="0" smtClean="0"/>
              <a:t>The dose of a drug required to produce a particular effect relative to the dose of another drug that acts by a similar mechanism to produce the same effect</a:t>
            </a:r>
          </a:p>
          <a:p>
            <a:pPr lvl="1"/>
            <a:r>
              <a:rPr lang="en-US" dirty="0" smtClean="0"/>
              <a:t>Caffeine </a:t>
            </a:r>
            <a:r>
              <a:rPr lang="en-US" dirty="0" err="1" smtClean="0"/>
              <a:t>vs</a:t>
            </a:r>
            <a:r>
              <a:rPr lang="en-US" dirty="0" smtClean="0"/>
              <a:t> Amphetamines</a:t>
            </a:r>
          </a:p>
        </p:txBody>
      </p:sp>
      <p:pic>
        <p:nvPicPr>
          <p:cNvPr id="10242" name="Picture 2" descr="C:\Users\Owner\Desktop\ch3-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35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Multiple dose &amp; Steady State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multiple doses of a drug are administered, blood concentration increases beyond that of a single dose</a:t>
            </a:r>
          </a:p>
          <a:p>
            <a:r>
              <a:rPr lang="en-US" dirty="0" smtClean="0"/>
              <a:t>The body absorbs what it can and metabolizes or excretes the excess</a:t>
            </a:r>
          </a:p>
          <a:p>
            <a:r>
              <a:rPr lang="en-US" dirty="0" smtClean="0"/>
              <a:t>The “leveling off” of the drug is the steady state</a:t>
            </a:r>
          </a:p>
        </p:txBody>
      </p:sp>
      <p:pic>
        <p:nvPicPr>
          <p:cNvPr id="11266" name="Picture 2" descr="C:\Users\Owner\Desktop\ch3-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62201"/>
            <a:ext cx="4041775" cy="28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Maintenance &amp; loading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Maintenance Dose</a:t>
            </a:r>
          </a:p>
          <a:p>
            <a:pPr lvl="1"/>
            <a:r>
              <a:rPr lang="en-US" dirty="0" smtClean="0"/>
              <a:t>A dose administered at a regular dosing interval on a repetitive basis</a:t>
            </a:r>
          </a:p>
          <a:p>
            <a:r>
              <a:rPr lang="en-US" dirty="0" smtClean="0"/>
              <a:t>Loading Dose</a:t>
            </a:r>
          </a:p>
          <a:p>
            <a:pPr lvl="1"/>
            <a:r>
              <a:rPr lang="en-US" dirty="0" smtClean="0"/>
              <a:t>One or more doses that are higher than the maintenance dose</a:t>
            </a:r>
            <a:r>
              <a:rPr lang="en-US" dirty="0"/>
              <a:t> </a:t>
            </a:r>
            <a:r>
              <a:rPr lang="en-US" dirty="0" smtClean="0"/>
              <a:t>&amp; administered at the beginning of therapy</a:t>
            </a:r>
          </a:p>
          <a:p>
            <a:pPr lvl="1"/>
            <a:r>
              <a:rPr lang="en-US" dirty="0" smtClean="0"/>
              <a:t>Achieves the desirable concentration quicker</a:t>
            </a:r>
          </a:p>
        </p:txBody>
      </p:sp>
      <p:pic>
        <p:nvPicPr>
          <p:cNvPr id="12290" name="Picture 2" descr="C:\Users\Owner\Desktop\ch3-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90800"/>
            <a:ext cx="40417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Patient compliance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Refers to the extent to which the patient is taking the medication as prescribed</a:t>
            </a:r>
          </a:p>
          <a:p>
            <a:r>
              <a:rPr lang="en-US" dirty="0" smtClean="0"/>
              <a:t>Reasons for patient non-compliance</a:t>
            </a:r>
          </a:p>
          <a:p>
            <a:pPr lvl="1"/>
            <a:r>
              <a:rPr lang="en-US" dirty="0" smtClean="0"/>
              <a:t>High cost</a:t>
            </a:r>
          </a:p>
          <a:p>
            <a:pPr lvl="1"/>
            <a:r>
              <a:rPr lang="en-US" dirty="0" smtClean="0"/>
              <a:t>Forgetting to take meds</a:t>
            </a:r>
          </a:p>
          <a:p>
            <a:pPr lvl="1"/>
            <a:r>
              <a:rPr lang="en-US" dirty="0" smtClean="0"/>
              <a:t>Inconvenience</a:t>
            </a:r>
          </a:p>
          <a:p>
            <a:pPr lvl="1"/>
            <a:r>
              <a:rPr lang="en-US" dirty="0" smtClean="0"/>
              <a:t>Poor patient education</a:t>
            </a:r>
          </a:p>
        </p:txBody>
      </p:sp>
      <p:pic>
        <p:nvPicPr>
          <p:cNvPr id="13314" name="Picture 2" descr="C:\Users\Owner\Desktop\ch3-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38400"/>
            <a:ext cx="40417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Therapeutic drug monitoring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Measure blood concentration of the drug</a:t>
            </a:r>
          </a:p>
          <a:p>
            <a:r>
              <a:rPr lang="en-US" dirty="0" smtClean="0"/>
              <a:t>The range between the low and high desired concentration is referred to as therapeutic range or therapeutic window</a:t>
            </a:r>
          </a:p>
        </p:txBody>
      </p:sp>
      <p:pic>
        <p:nvPicPr>
          <p:cNvPr id="14338" name="Picture 2" descr="C:\Users\Owner\Desktop\ch3-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2286000"/>
            <a:ext cx="3810000" cy="3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Liver &amp; kidney function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Human liver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liver and kidney remove most drugs from the body</a:t>
            </a:r>
          </a:p>
          <a:p>
            <a:r>
              <a:rPr lang="en-US" dirty="0" smtClean="0"/>
              <a:t>Disease, drug toxicity, &amp; aging process may necessitate dosage adjustment</a:t>
            </a:r>
          </a:p>
        </p:txBody>
      </p:sp>
      <p:pic>
        <p:nvPicPr>
          <p:cNvPr id="15362" name="Picture 2" descr="C:\Users\Owner\Desktop\ch3-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26" y="2362200"/>
            <a:ext cx="2822972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Types of drug interactions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Receptor Antagonist</a:t>
            </a:r>
          </a:p>
          <a:p>
            <a:pPr lvl="1"/>
            <a:r>
              <a:rPr lang="en-US" dirty="0" smtClean="0"/>
              <a:t>2 drugs have an affinity for the same receptor</a:t>
            </a:r>
          </a:p>
          <a:p>
            <a:pPr lvl="1"/>
            <a:r>
              <a:rPr lang="en-US" dirty="0" smtClean="0"/>
              <a:t>One drug displaces the other and diminishes the response</a:t>
            </a:r>
          </a:p>
          <a:p>
            <a:pPr lvl="1"/>
            <a:r>
              <a:rPr lang="en-US" dirty="0" smtClean="0"/>
              <a:t>Agonist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Antogonist</a:t>
            </a:r>
            <a:endParaRPr lang="en-US" dirty="0" smtClean="0"/>
          </a:p>
        </p:txBody>
      </p:sp>
      <p:pic>
        <p:nvPicPr>
          <p:cNvPr id="16386" name="Picture 2" descr="C:\Users\Owner\Desktop\ch3-16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148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Types of drug interaction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Enzyme Induction</a:t>
            </a:r>
          </a:p>
          <a:p>
            <a:pPr lvl="1"/>
            <a:r>
              <a:rPr lang="en-US" dirty="0" smtClean="0"/>
              <a:t>When a drug increases the metabolizing enzymes for another drug</a:t>
            </a:r>
          </a:p>
          <a:p>
            <a:r>
              <a:rPr lang="en-US" dirty="0" smtClean="0"/>
              <a:t>Enzyme Inhibition</a:t>
            </a:r>
          </a:p>
          <a:p>
            <a:pPr lvl="1"/>
            <a:r>
              <a:rPr lang="en-US" dirty="0" smtClean="0"/>
              <a:t>2 drugs bind on the same metabolizing enzyme</a:t>
            </a:r>
          </a:p>
          <a:p>
            <a:pPr lvl="1"/>
            <a:r>
              <a:rPr lang="en-US" dirty="0" smtClean="0"/>
              <a:t>One drug inhibits the enzyme for the other</a:t>
            </a:r>
          </a:p>
        </p:txBody>
      </p:sp>
      <p:pic>
        <p:nvPicPr>
          <p:cNvPr id="17410" name="Picture 2" descr="C:\Users\Owner\Desktop\ch3-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114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Types of drug interactions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Physiologic Antagonism</a:t>
            </a:r>
          </a:p>
          <a:p>
            <a:pPr lvl="1"/>
            <a:r>
              <a:rPr lang="en-US" dirty="0" smtClean="0"/>
              <a:t>2 drugs given concurrently oppose each other</a:t>
            </a:r>
          </a:p>
          <a:p>
            <a:pPr lvl="1"/>
            <a:r>
              <a:rPr lang="en-US" dirty="0" smtClean="0"/>
              <a:t>Neither drug effects the mechanism of action</a:t>
            </a:r>
          </a:p>
        </p:txBody>
      </p:sp>
      <p:pic>
        <p:nvPicPr>
          <p:cNvPr id="18434" name="Picture 2" descr="C:\Users\Owner\Desktop\ch3-18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048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Pharmacodynamic</a:t>
            </a:r>
            <a:r>
              <a:rPr lang="en-US" dirty="0" smtClean="0"/>
              <a:t>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Pharmacodynamics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Definition: The study of the impact of drugs on the body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Primary focus are the mechanisms by which drugs exert their therapeutic &amp; adverse effects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As the dose changes the type and degree of the response changes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More receptors will be occupied</a:t>
            </a:r>
          </a:p>
        </p:txBody>
      </p:sp>
      <p:pic>
        <p:nvPicPr>
          <p:cNvPr id="1027" name="Picture 3" descr="C:\Users\Owner\Desktop\ch3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5051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3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Types of drug interactions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Physiologic Agonists</a:t>
            </a:r>
          </a:p>
          <a:p>
            <a:pPr lvl="1"/>
            <a:r>
              <a:rPr lang="en-US" dirty="0" smtClean="0"/>
              <a:t>2 or more drugs used concurrently result in an increase in physiologic effects</a:t>
            </a:r>
          </a:p>
          <a:p>
            <a:pPr lvl="1"/>
            <a:r>
              <a:rPr lang="en-US" dirty="0" smtClean="0"/>
              <a:t>The drugs do not have the same mechanism of action</a:t>
            </a:r>
          </a:p>
        </p:txBody>
      </p:sp>
      <p:pic>
        <p:nvPicPr>
          <p:cNvPr id="19458" name="Picture 2" descr="C:\Users\Owner\Desktop\ch3-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27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Types of drug interactions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Absorption Effects</a:t>
            </a:r>
          </a:p>
          <a:p>
            <a:pPr lvl="1"/>
            <a:r>
              <a:rPr lang="en-US" dirty="0" smtClean="0"/>
              <a:t>The use of one drug inhibits the absorption of another when given concurrently</a:t>
            </a:r>
            <a:endParaRPr lang="en-US" dirty="0"/>
          </a:p>
          <a:p>
            <a:r>
              <a:rPr lang="en-US" dirty="0" smtClean="0"/>
              <a:t>Excretion Effects</a:t>
            </a:r>
          </a:p>
          <a:p>
            <a:pPr lvl="1"/>
            <a:r>
              <a:rPr lang="en-US" dirty="0" smtClean="0"/>
              <a:t>One drug increases or decreases the excretion of another</a:t>
            </a:r>
          </a:p>
        </p:txBody>
      </p:sp>
      <p:pic>
        <p:nvPicPr>
          <p:cNvPr id="20483" name="Picture 3" descr="C:\Users\Owner\Desktop\ch3-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7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Adverse drug reactions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Expected responses based on the pharmacologic action of the drug</a:t>
            </a:r>
            <a:endParaRPr lang="en-US" dirty="0"/>
          </a:p>
          <a:p>
            <a:r>
              <a:rPr lang="en-US" dirty="0" smtClean="0"/>
              <a:t>Allergic Reactions</a:t>
            </a:r>
          </a:p>
          <a:p>
            <a:pPr lvl="1"/>
            <a:r>
              <a:rPr lang="en-US" dirty="0"/>
              <a:t>Exaggerated immune response to a certain </a:t>
            </a:r>
            <a:r>
              <a:rPr lang="en-US" dirty="0" smtClean="0"/>
              <a:t>drug</a:t>
            </a:r>
          </a:p>
          <a:p>
            <a:r>
              <a:rPr lang="en-US" dirty="0" smtClean="0"/>
              <a:t>Organ Cytotoxic Effects</a:t>
            </a:r>
          </a:p>
          <a:p>
            <a:pPr lvl="1"/>
            <a:r>
              <a:rPr lang="en-US" dirty="0" smtClean="0"/>
              <a:t>Adverse effects on organs</a:t>
            </a:r>
          </a:p>
        </p:txBody>
      </p:sp>
      <p:pic>
        <p:nvPicPr>
          <p:cNvPr id="21506" name="Picture 2" descr="C:\Users\Owner\Desktop\ch3-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3527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72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Adverse drug reactions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Idiosyncratic Reactions</a:t>
            </a:r>
          </a:p>
          <a:p>
            <a:pPr lvl="1"/>
            <a:r>
              <a:rPr lang="en-US" dirty="0" smtClean="0"/>
              <a:t>Reaction that is particular to an individual or defined group of people</a:t>
            </a:r>
          </a:p>
          <a:p>
            <a:r>
              <a:rPr lang="en-US" dirty="0" smtClean="0"/>
              <a:t>Drug-drug Interactions</a:t>
            </a:r>
          </a:p>
          <a:p>
            <a:pPr lvl="1"/>
            <a:r>
              <a:rPr lang="en-US" dirty="0" smtClean="0"/>
              <a:t>Interaction of 2 or more drugs that result in a disadvantage to a patient</a:t>
            </a:r>
          </a:p>
          <a:p>
            <a:r>
              <a:rPr lang="en-US" dirty="0" smtClean="0"/>
              <a:t>Drug-food Interactions</a:t>
            </a:r>
          </a:p>
          <a:p>
            <a:pPr lvl="1"/>
            <a:r>
              <a:rPr lang="en-US" dirty="0" smtClean="0"/>
              <a:t>Interaction of a drug with food that results in an adverse patient reaction</a:t>
            </a:r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22530" name="Picture 2" descr="C:\Users\Owner\Desktop\ch3-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86000"/>
            <a:ext cx="40417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7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Adverse drug reactions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Drug-herb Interactions</a:t>
            </a:r>
          </a:p>
          <a:p>
            <a:pPr lvl="1"/>
            <a:r>
              <a:rPr lang="en-US" dirty="0"/>
              <a:t>Interaction of a drug with herbal products that results in an adverse patient </a:t>
            </a:r>
            <a:r>
              <a:rPr lang="en-US" dirty="0" smtClean="0"/>
              <a:t>reaction</a:t>
            </a:r>
            <a:endParaRPr lang="en-US" dirty="0"/>
          </a:p>
          <a:p>
            <a:r>
              <a:rPr lang="en-US" dirty="0" smtClean="0"/>
              <a:t>Drug Use During Pregnancy</a:t>
            </a:r>
          </a:p>
          <a:p>
            <a:pPr lvl="1"/>
            <a:r>
              <a:rPr lang="en-US" dirty="0" smtClean="0"/>
              <a:t>Most drugs cross the placenta</a:t>
            </a:r>
          </a:p>
          <a:p>
            <a:pPr lvl="1"/>
            <a:r>
              <a:rPr lang="en-US" dirty="0" smtClean="0"/>
              <a:t>Thus, posing an adverse reaction to the child</a:t>
            </a:r>
          </a:p>
          <a:p>
            <a:pPr lvl="1"/>
            <a:endParaRPr lang="en-US" dirty="0" smtClean="0"/>
          </a:p>
        </p:txBody>
      </p:sp>
      <p:pic>
        <p:nvPicPr>
          <p:cNvPr id="23554" name="Picture 2" descr="C:\Users\Owner\Desktop\ch3-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828800"/>
            <a:ext cx="2895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72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 management in athletic training facilities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79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State </a:t>
            </a:r>
            <a:r>
              <a:rPr lang="en-US" sz="1200" dirty="0" err="1" smtClean="0"/>
              <a:t>vs</a:t>
            </a:r>
            <a:r>
              <a:rPr lang="en-US" sz="1200" dirty="0" smtClean="0"/>
              <a:t> </a:t>
            </a:r>
            <a:r>
              <a:rPr lang="en-US" dirty="0" smtClean="0"/>
              <a:t>Federal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If a state &amp; federal laws are in conflict, follow the stricter code of the two</a:t>
            </a:r>
          </a:p>
        </p:txBody>
      </p:sp>
      <p:pic>
        <p:nvPicPr>
          <p:cNvPr id="24578" name="Picture 2" descr="C:\Users\Owner\Desktop\ch4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276599" cy="36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7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Head Team physician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Anytime medications are stored in an athletic training facility, there must be a license physician who accepts responsibility for the medication</a:t>
            </a:r>
            <a:endParaRPr lang="en-US" dirty="0"/>
          </a:p>
        </p:txBody>
      </p:sp>
      <p:pic>
        <p:nvPicPr>
          <p:cNvPr id="25602" name="Picture 2" descr="C:\Users\Owner\Desktop\ch4-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962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79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Team pharmacy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 best-practice situation, each athletic training facility should have a designated team pharmacy</a:t>
            </a:r>
          </a:p>
          <a:p>
            <a:r>
              <a:rPr lang="en-US" dirty="0" smtClean="0"/>
              <a:t>The team pharmacy is required to be licensed by the state &amp; DEA</a:t>
            </a:r>
          </a:p>
          <a:p>
            <a:r>
              <a:rPr lang="en-US" dirty="0" smtClean="0"/>
              <a:t>The athletic trainer should maintain a copy of the team pharmacy license</a:t>
            </a:r>
            <a:endParaRPr lang="en-US" dirty="0"/>
          </a:p>
        </p:txBody>
      </p:sp>
      <p:pic>
        <p:nvPicPr>
          <p:cNvPr id="26626" name="Picture 2" descr="C:\Users\Owner\Desktop\ch4-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62200"/>
            <a:ext cx="4041775" cy="30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Administered Dose</a:t>
            </a:r>
          </a:p>
          <a:p>
            <a:pPr lvl="1"/>
            <a:r>
              <a:rPr lang="en-US" dirty="0"/>
              <a:t>Medication given to a patient that is taken within 24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Dispensed Dose</a:t>
            </a:r>
          </a:p>
          <a:p>
            <a:pPr lvl="1"/>
            <a:r>
              <a:rPr lang="en-US" dirty="0" smtClean="0"/>
              <a:t>An amount of medication to be consumed by the patient in a period &gt;24 hours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Medication given within the athletic training facility</a:t>
            </a:r>
          </a:p>
          <a:p>
            <a:pPr lvl="1"/>
            <a:endParaRPr lang="en-US" dirty="0"/>
          </a:p>
        </p:txBody>
      </p:sp>
      <p:pic>
        <p:nvPicPr>
          <p:cNvPr id="27650" name="Picture 2" descr="C:\Users\Owner\Desktop\ch4-4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62200"/>
            <a:ext cx="40417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Pharmacodynamics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Therapeutics</a:t>
            </a:r>
          </a:p>
          <a:p>
            <a:pPr lvl="1"/>
            <a:r>
              <a:rPr lang="en-US" dirty="0" smtClean="0"/>
              <a:t>The study of the parameters that determine the most appropriate therapy for the patient</a:t>
            </a:r>
            <a:endParaRPr lang="en-US" dirty="0"/>
          </a:p>
        </p:txBody>
      </p:sp>
      <p:pic>
        <p:nvPicPr>
          <p:cNvPr id="2050" name="Picture 2" descr="C:\Users\Owner\Desktop\ch3-2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38400"/>
            <a:ext cx="4041775" cy="31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5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</a:p>
          <a:p>
            <a:pPr lvl="1"/>
            <a:r>
              <a:rPr lang="en-US" dirty="0"/>
              <a:t>Illegal for anyone to pick up a medication for someone other than an immediate family member or without permission in </a:t>
            </a:r>
            <a:r>
              <a:rPr lang="en-US" dirty="0" smtClean="0"/>
              <a:t>writing</a:t>
            </a:r>
          </a:p>
          <a:p>
            <a:r>
              <a:rPr lang="en-US" dirty="0" smtClean="0"/>
              <a:t>Unsecured Medication</a:t>
            </a:r>
          </a:p>
          <a:p>
            <a:pPr lvl="1"/>
            <a:r>
              <a:rPr lang="en-US" dirty="0" smtClean="0"/>
              <a:t>Federal law states that all medications are to be locked &amp; secured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28674" name="Picture 2" descr="C:\Users\Owner\Desktop\ch4-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86000"/>
            <a:ext cx="40417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Policies &amp; Procedures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policy &amp; procedure manual in regards to medications should be kept on file in the facility</a:t>
            </a:r>
            <a:endParaRPr lang="en-US" dirty="0"/>
          </a:p>
        </p:txBody>
      </p:sp>
      <p:pic>
        <p:nvPicPr>
          <p:cNvPr id="29698" name="Picture 2" descr="C:\Users\Owner\Desktop\ch4-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58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Expired Medications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There is no justification for expired medication to be stored or dispensed in a facility</a:t>
            </a:r>
            <a:endParaRPr lang="en-US" dirty="0"/>
          </a:p>
        </p:txBody>
      </p:sp>
      <p:pic>
        <p:nvPicPr>
          <p:cNvPr id="30722" name="Picture 2" descr="C:\Users\Owner\Desktop\ch4-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7337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State &amp; Federal law require all medications to be locked and secured cabinet or container</a:t>
            </a:r>
          </a:p>
          <a:p>
            <a:r>
              <a:rPr lang="en-US" dirty="0" smtClean="0"/>
              <a:t>If medications are stored in a refrigerator, the refrigerator must be locked</a:t>
            </a:r>
            <a:endParaRPr lang="en-US" dirty="0"/>
          </a:p>
        </p:txBody>
      </p:sp>
      <p:pic>
        <p:nvPicPr>
          <p:cNvPr id="31746" name="Picture 2" descr="C:\Users\Owner\Desktop\ch4-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352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Most medications must be stored at room temperature</a:t>
            </a:r>
            <a:endParaRPr lang="en-US" dirty="0"/>
          </a:p>
        </p:txBody>
      </p:sp>
      <p:pic>
        <p:nvPicPr>
          <p:cNvPr id="32770" name="Picture 2" descr="C:\Users\Owner\Desktop\ch4-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95" y="2362200"/>
            <a:ext cx="3747234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TrAVELING</a:t>
            </a:r>
            <a:r>
              <a:rPr lang="en-US" dirty="0" smtClean="0"/>
              <a:t> WITH MEDICATIONS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Medications that have not been dispensed and labeled must be transported by a licensed individual</a:t>
            </a:r>
            <a:endParaRPr lang="en-US" dirty="0"/>
          </a:p>
        </p:txBody>
      </p:sp>
      <p:pic>
        <p:nvPicPr>
          <p:cNvPr id="33794" name="Picture 2" descr="C:\Users\Owner\Desktop\ch4-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733800" cy="27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International Travel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Follow the policy &amp; procedure manual of the facility</a:t>
            </a:r>
          </a:p>
          <a:p>
            <a:r>
              <a:rPr lang="en-US" dirty="0" smtClean="0"/>
              <a:t>Follow international law</a:t>
            </a:r>
            <a:endParaRPr lang="en-US" dirty="0"/>
          </a:p>
        </p:txBody>
      </p:sp>
      <p:pic>
        <p:nvPicPr>
          <p:cNvPr id="34818" name="Picture 2" descr="C:\Users\Owner\Desktop\ch4-1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1" y="2362200"/>
            <a:ext cx="3763963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5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Audit &amp; Reconciliation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Medications must be audited &amp; reconciled every year</a:t>
            </a:r>
            <a:endParaRPr lang="en-US" dirty="0"/>
          </a:p>
        </p:txBody>
      </p:sp>
      <p:pic>
        <p:nvPicPr>
          <p:cNvPr id="35842" name="Picture 2" descr="C:\Users\Owner\Desktop\ch4-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86001"/>
            <a:ext cx="4041775" cy="34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9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Repackaging Prescription &amp; OTC Medications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Taking bulk OTC meds &amp; placing them into smaller plastic bottles for transporting or repackaging is a violation of the law</a:t>
            </a:r>
            <a:endParaRPr lang="en-US" dirty="0"/>
          </a:p>
        </p:txBody>
      </p:sp>
      <p:pic>
        <p:nvPicPr>
          <p:cNvPr id="36866" name="Picture 2" descr="C:\Users\Owner\Desktop\ch4-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1" y="2362200"/>
            <a:ext cx="3763963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1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Is codeine dispense in the SM Clinic?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Addictive Effect</a:t>
            </a:r>
          </a:p>
          <a:p>
            <a:pPr lvl="1"/>
            <a:r>
              <a:rPr lang="en-US" dirty="0"/>
              <a:t>An effect in which two substances or actions used in combination produce a total effect the same as the sum of the individual </a:t>
            </a:r>
            <a:r>
              <a:rPr lang="en-US" dirty="0" smtClean="0"/>
              <a:t>effects</a:t>
            </a:r>
            <a:endParaRPr lang="en-US" dirty="0"/>
          </a:p>
          <a:p>
            <a:r>
              <a:rPr lang="en-US" dirty="0" smtClean="0"/>
              <a:t>Synergistic Effect</a:t>
            </a:r>
          </a:p>
          <a:p>
            <a:pPr lvl="1"/>
            <a:r>
              <a:rPr lang="en-US" dirty="0" smtClean="0"/>
              <a:t>The use of two or more drugs that produce a greater effect of one drug used alone</a:t>
            </a:r>
          </a:p>
          <a:p>
            <a:pPr lvl="1"/>
            <a:r>
              <a:rPr lang="en-US" dirty="0" smtClean="0"/>
              <a:t>Ex. NSAID added to codeine for pain relief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C:\Users\Owner\Desktop\ch3-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362200"/>
            <a:ext cx="3429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Antagonistic Effect</a:t>
            </a:r>
          </a:p>
          <a:p>
            <a:pPr lvl="1"/>
            <a:r>
              <a:rPr lang="en-US" dirty="0" smtClean="0"/>
              <a:t>The use of a second drug reduces the effect of another drug</a:t>
            </a:r>
          </a:p>
          <a:p>
            <a:pPr lvl="1"/>
            <a:r>
              <a:rPr lang="en-US" dirty="0" smtClean="0"/>
              <a:t>The second drug has an antagonistic effect</a:t>
            </a:r>
          </a:p>
          <a:p>
            <a:pPr lvl="1"/>
            <a:r>
              <a:rPr lang="en-US" dirty="0" smtClean="0"/>
              <a:t>A second drug may bind to the same receptor as the first drug, thus preventing the agonist response</a:t>
            </a:r>
          </a:p>
        </p:txBody>
      </p:sp>
      <p:pic>
        <p:nvPicPr>
          <p:cNvPr id="4098" name="Picture 2" descr="C:\Users\Owner\Desktop\ch3-4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703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Is the placebo effect an ethical patient treatment in 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Placebo Effect</a:t>
            </a:r>
          </a:p>
          <a:p>
            <a:pPr lvl="1"/>
            <a:r>
              <a:rPr lang="en-US" dirty="0" smtClean="0"/>
              <a:t>Either a therapeutic or adverse response that cannot be attributed to the pharmacological effect of the drug</a:t>
            </a:r>
          </a:p>
          <a:p>
            <a:pPr lvl="1"/>
            <a:r>
              <a:rPr lang="en-US" dirty="0" smtClean="0"/>
              <a:t>Contains no active ingredient</a:t>
            </a:r>
            <a:endParaRPr lang="en-US" dirty="0"/>
          </a:p>
          <a:p>
            <a:pPr lvl="1"/>
            <a:r>
              <a:rPr lang="en-US" dirty="0" smtClean="0"/>
              <a:t>35% of the population responds to a placebo effect</a:t>
            </a:r>
          </a:p>
          <a:p>
            <a:pPr lvl="2"/>
            <a:r>
              <a:rPr lang="en-US" dirty="0" smtClean="0"/>
              <a:t>Responses include relief of fever, headache, anxiety, nausea, &amp; pain</a:t>
            </a:r>
          </a:p>
          <a:p>
            <a:pPr lvl="2"/>
            <a:r>
              <a:rPr lang="en-US" dirty="0" smtClean="0"/>
              <a:t>Effect is not imaginary</a:t>
            </a:r>
          </a:p>
        </p:txBody>
      </p:sp>
      <p:pic>
        <p:nvPicPr>
          <p:cNvPr id="5122" name="Picture 2" descr="C:\Users\Owner\Desktop\ch3-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190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Can a placebo be used as a diabetic treatment?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If a patient is convinced that pain relief is imminent upon administration of an analgesic, a placebo effect may bring greater relief than what would be expected from the drug alone</a:t>
            </a:r>
          </a:p>
        </p:txBody>
      </p:sp>
      <p:pic>
        <p:nvPicPr>
          <p:cNvPr id="6146" name="Picture 2" descr="C:\Users\Owner\Desktop\ch3-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2438400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A diminished response to a drug as a result of continued use</a:t>
            </a:r>
          </a:p>
          <a:p>
            <a:pPr lvl="1"/>
            <a:r>
              <a:rPr lang="en-US" dirty="0" smtClean="0"/>
              <a:t>Not all drugs produce tolerance</a:t>
            </a:r>
          </a:p>
          <a:p>
            <a:pPr lvl="1"/>
            <a:r>
              <a:rPr lang="en-US" dirty="0" smtClean="0"/>
              <a:t>When tolerance is developed for one drug in a category, a cross tolerance may developed for another drug in the same category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7170" name="Picture 2" descr="C:\Users\Owner\Desktop\ch3-7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58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Pharmacodynamic</a:t>
            </a:r>
            <a:r>
              <a:rPr lang="en-US" dirty="0"/>
              <a:t>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Foundational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Enzyme or receptor?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major mechanisms that cause pharmacological tolerance</a:t>
            </a:r>
          </a:p>
          <a:p>
            <a:pPr lvl="1"/>
            <a:r>
              <a:rPr lang="en-US" dirty="0" smtClean="0"/>
              <a:t>Enzyme Induction</a:t>
            </a:r>
          </a:p>
          <a:p>
            <a:pPr lvl="2"/>
            <a:r>
              <a:rPr lang="en-US" dirty="0"/>
              <a:t>The liver produces more drug-metabolizing </a:t>
            </a:r>
            <a:r>
              <a:rPr lang="en-US" dirty="0" smtClean="0"/>
              <a:t>enzymes</a:t>
            </a:r>
            <a:endParaRPr lang="en-US" dirty="0"/>
          </a:p>
          <a:p>
            <a:pPr lvl="1"/>
            <a:r>
              <a:rPr lang="en-US" dirty="0" smtClean="0"/>
              <a:t>Receptor Effects</a:t>
            </a:r>
          </a:p>
          <a:p>
            <a:pPr lvl="2"/>
            <a:r>
              <a:rPr lang="en-US" dirty="0"/>
              <a:t>Responsiveness of the receptors decreased</a:t>
            </a:r>
          </a:p>
          <a:p>
            <a:pPr marL="905256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8194" name="Picture 2" descr="C:\Users\Owner\Desktop\ch3-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862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24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</TotalTime>
  <Words>1236</Words>
  <Application>Microsoft Office PowerPoint</Application>
  <PresentationFormat>On-screen Show (4:3)</PresentationFormat>
  <Paragraphs>201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Pharmacodynamic Principles</vt:lpstr>
      <vt:lpstr>Medication management in athletic training facilities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  <vt:lpstr>Medication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Owner;Michael Pringle</dc:creator>
  <cp:lastModifiedBy>Owner</cp:lastModifiedBy>
  <cp:revision>43</cp:revision>
  <dcterms:created xsi:type="dcterms:W3CDTF">2011-08-16T19:35:40Z</dcterms:created>
  <dcterms:modified xsi:type="dcterms:W3CDTF">2011-09-03T00:19:01Z</dcterms:modified>
</cp:coreProperties>
</file>