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9" r:id="rId9"/>
    <p:sldId id="267" r:id="rId10"/>
    <p:sldId id="268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  <p:sldId id="281" r:id="rId22"/>
    <p:sldId id="283" r:id="rId23"/>
    <p:sldId id="284" r:id="rId24"/>
    <p:sldId id="285" r:id="rId25"/>
    <p:sldId id="287" r:id="rId26"/>
    <p:sldId id="289" r:id="rId27"/>
    <p:sldId id="288" r:id="rId28"/>
    <p:sldId id="291" r:id="rId29"/>
    <p:sldId id="293" r:id="rId30"/>
    <p:sldId id="294" r:id="rId31"/>
    <p:sldId id="296" r:id="rId32"/>
    <p:sldId id="297" r:id="rId33"/>
    <p:sldId id="298" r:id="rId34"/>
    <p:sldId id="299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32" autoAdjust="0"/>
  </p:normalViewPr>
  <p:slideViewPr>
    <p:cSldViewPr>
      <p:cViewPr>
        <p:scale>
          <a:sx n="90" d="100"/>
          <a:sy n="90" d="100"/>
        </p:scale>
        <p:origin x="-14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E6C5-6539-4CF2-97A8-AC6DFC2729C5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93F22-F0A4-4040-A2A9-0F06805A59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2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93F22-F0A4-4040-A2A9-0F06805A59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8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93F22-F0A4-4040-A2A9-0F06805A59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11FF-AD25-45CB-B739-A728DBE2E2A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8625-C01B-4D5E-AFE4-D5CA8DEE3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11FF-AD25-45CB-B739-A728DBE2E2A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8625-C01B-4D5E-AFE4-D5CA8DEE3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11FF-AD25-45CB-B739-A728DBE2E2A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8625-C01B-4D5E-AFE4-D5CA8DEE3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11FF-AD25-45CB-B739-A728DBE2E2A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8625-C01B-4D5E-AFE4-D5CA8DEE3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11FF-AD25-45CB-B739-A728DBE2E2A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8625-C01B-4D5E-AFE4-D5CA8DEE3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11FF-AD25-45CB-B739-A728DBE2E2A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8625-C01B-4D5E-AFE4-D5CA8DEE3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11FF-AD25-45CB-B739-A728DBE2E2A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8625-C01B-4D5E-AFE4-D5CA8DEE3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11FF-AD25-45CB-B739-A728DBE2E2A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08625-C01B-4D5E-AFE4-D5CA8DEE3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11FF-AD25-45CB-B739-A728DBE2E2A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8625-C01B-4D5E-AFE4-D5CA8DEE3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11FF-AD25-45CB-B739-A728DBE2E2A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5308625-C01B-4D5E-AFE4-D5CA8DEE3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A7211FF-AD25-45CB-B739-A728DBE2E2A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8625-C01B-4D5E-AFE4-D5CA8DEE3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A7211FF-AD25-45CB-B739-A728DBE2E2A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5308625-C01B-4D5E-AFE4-D5CA8DEE3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Chapter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Inflammatory-Response Phase/</a:t>
            </a:r>
            <a:r>
              <a:rPr lang="en-US" dirty="0" smtClean="0">
                <a:solidFill>
                  <a:srgbClr val="FFFF00"/>
                </a:solidFill>
              </a:rPr>
              <a:t>Signs &amp; Symptoms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Acute Injury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Cellular injury results in altered metabolism &amp; the liberation of materials to initiate the inflammatory response</a:t>
            </a:r>
          </a:p>
          <a:p>
            <a:r>
              <a:rPr lang="en-US" dirty="0" smtClean="0"/>
              <a:t>Signs &amp; Symptoms</a:t>
            </a:r>
          </a:p>
          <a:p>
            <a:pPr lvl="1"/>
            <a:r>
              <a:rPr lang="en-US" dirty="0" smtClean="0"/>
              <a:t>Redness</a:t>
            </a:r>
          </a:p>
          <a:p>
            <a:pPr lvl="1"/>
            <a:r>
              <a:rPr lang="en-US" dirty="0" smtClean="0"/>
              <a:t>Swelling</a:t>
            </a:r>
          </a:p>
          <a:p>
            <a:pPr lvl="1"/>
            <a:r>
              <a:rPr lang="en-US" dirty="0" smtClean="0"/>
              <a:t>Tenderness</a:t>
            </a:r>
          </a:p>
          <a:p>
            <a:pPr lvl="1"/>
            <a:r>
              <a:rPr lang="en-US" dirty="0" smtClean="0"/>
              <a:t>Increased temperature</a:t>
            </a:r>
          </a:p>
          <a:p>
            <a:pPr lvl="1"/>
            <a:r>
              <a:rPr lang="en-US" dirty="0" smtClean="0"/>
              <a:t>Loss of function</a:t>
            </a:r>
          </a:p>
          <a:p>
            <a:endParaRPr lang="en-US" dirty="0"/>
          </a:p>
        </p:txBody>
      </p:sp>
      <p:pic>
        <p:nvPicPr>
          <p:cNvPr id="9219" name="Picture 3" descr="C:\Users\michael.pringle\Desktop\ch2-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261" y="1517650"/>
            <a:ext cx="3579302" cy="394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Inflammatory-Response Phase/</a:t>
            </a:r>
            <a:r>
              <a:rPr lang="en-US" dirty="0" smtClean="0">
                <a:solidFill>
                  <a:srgbClr val="FFFF00"/>
                </a:solidFill>
              </a:rPr>
              <a:t>Cellular Response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Heavily Exuding Wound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Leukocytes</a:t>
            </a:r>
          </a:p>
          <a:p>
            <a:pPr lvl="1"/>
            <a:r>
              <a:rPr lang="en-US" dirty="0" smtClean="0"/>
              <a:t>A white blood cell that is the primary </a:t>
            </a:r>
            <a:r>
              <a:rPr lang="en-US" dirty="0" err="1" smtClean="0"/>
              <a:t>effector</a:t>
            </a:r>
            <a:r>
              <a:rPr lang="en-US" dirty="0" smtClean="0"/>
              <a:t> cell against infection &amp; tissue damage that functions to clean up damaged cells</a:t>
            </a:r>
          </a:p>
          <a:p>
            <a:r>
              <a:rPr lang="en-US" dirty="0" smtClean="0"/>
              <a:t>Phagocytes</a:t>
            </a:r>
          </a:p>
          <a:p>
            <a:pPr lvl="1"/>
            <a:r>
              <a:rPr lang="en-US" dirty="0" smtClean="0"/>
              <a:t>Cell that has the ability to destroy &amp; ingest other debris</a:t>
            </a:r>
          </a:p>
          <a:p>
            <a:r>
              <a:rPr lang="en-US" dirty="0" err="1" smtClean="0"/>
              <a:t>Exudate</a:t>
            </a:r>
            <a:endParaRPr lang="en-US" dirty="0" smtClean="0"/>
          </a:p>
          <a:p>
            <a:pPr lvl="1"/>
            <a:r>
              <a:rPr lang="en-US" dirty="0" smtClean="0"/>
              <a:t>Fluid from circulatory system</a:t>
            </a:r>
          </a:p>
          <a:p>
            <a:r>
              <a:rPr lang="en-US" dirty="0" smtClean="0"/>
              <a:t>All of the above delivered to the tissue at injury time</a:t>
            </a:r>
          </a:p>
        </p:txBody>
      </p:sp>
      <p:pic>
        <p:nvPicPr>
          <p:cNvPr id="10242" name="Picture 2" descr="C:\Users\michael.pringle\Desktop\ch2-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04177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Inflammatory-Response Phase/</a:t>
            </a:r>
            <a:r>
              <a:rPr lang="en-US" dirty="0" smtClean="0">
                <a:solidFill>
                  <a:srgbClr val="FFFF00"/>
                </a:solidFill>
              </a:rPr>
              <a:t>Cellular Response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Cellular response is protective</a:t>
            </a:r>
          </a:p>
          <a:p>
            <a:r>
              <a:rPr lang="en-US" dirty="0" smtClean="0"/>
              <a:t>Localizes or disposes injury by-products</a:t>
            </a:r>
          </a:p>
          <a:p>
            <a:r>
              <a:rPr lang="en-US" dirty="0" smtClean="0"/>
              <a:t>Sets the stage for repair</a:t>
            </a:r>
          </a:p>
          <a:p>
            <a:r>
              <a:rPr lang="en-US" dirty="0" err="1" smtClean="0"/>
              <a:t>Phagocytosis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Prepares area to be repaired by removing debris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1266" name="Picture 2" descr="C:\Users\michael.pringle\Desktop\ch2-1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09281" y="2067718"/>
            <a:ext cx="4572000" cy="394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Inflammatory-Response Phase/</a:t>
            </a:r>
            <a:r>
              <a:rPr lang="en-US" dirty="0" smtClean="0">
                <a:solidFill>
                  <a:srgbClr val="FFFF00"/>
                </a:solidFill>
              </a:rPr>
              <a:t>Cellular Response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Leukocytes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Migration of leukocytes from the blood to the tissues</a:t>
            </a:r>
            <a:endParaRPr lang="en-US" dirty="0"/>
          </a:p>
        </p:txBody>
      </p:sp>
      <p:pic>
        <p:nvPicPr>
          <p:cNvPr id="12290" name="Picture 2" descr="C:\Users\michael.pringle\Desktop\ch2-13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828800"/>
            <a:ext cx="404177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Inflammatory-Response Phase/</a:t>
            </a:r>
            <a:r>
              <a:rPr lang="en-US" dirty="0" smtClean="0">
                <a:solidFill>
                  <a:srgbClr val="FFFF00"/>
                </a:solidFill>
              </a:rPr>
              <a:t>Chemical Mediators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Where are the histamines?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3 chemical mediators</a:t>
            </a:r>
          </a:p>
          <a:p>
            <a:pPr lvl="1"/>
            <a:r>
              <a:rPr lang="en-US" dirty="0" smtClean="0"/>
              <a:t>Histamine</a:t>
            </a:r>
          </a:p>
          <a:p>
            <a:pPr lvl="1"/>
            <a:r>
              <a:rPr lang="en-US" dirty="0" err="1" smtClean="0"/>
              <a:t>Leukotrienes</a:t>
            </a:r>
            <a:endParaRPr lang="en-US" dirty="0" smtClean="0"/>
          </a:p>
          <a:p>
            <a:pPr lvl="1"/>
            <a:r>
              <a:rPr lang="en-US" dirty="0" smtClean="0"/>
              <a:t>Cytokines</a:t>
            </a:r>
          </a:p>
          <a:p>
            <a:r>
              <a:rPr lang="en-US" dirty="0" smtClean="0"/>
              <a:t>All of these mediators limit the amount of </a:t>
            </a:r>
            <a:r>
              <a:rPr lang="en-US" dirty="0" err="1" smtClean="0"/>
              <a:t>exudate</a:t>
            </a:r>
            <a:r>
              <a:rPr lang="en-US" dirty="0" smtClean="0"/>
              <a:t>, thus limiting </a:t>
            </a:r>
            <a:r>
              <a:rPr lang="en-US" dirty="0" err="1" smtClean="0"/>
              <a:t>limiting</a:t>
            </a:r>
            <a:r>
              <a:rPr lang="en-US" dirty="0" smtClean="0"/>
              <a:t> swelling</a:t>
            </a:r>
            <a:endParaRPr lang="en-US" dirty="0"/>
          </a:p>
        </p:txBody>
      </p:sp>
      <p:pic>
        <p:nvPicPr>
          <p:cNvPr id="13314" name="Picture 2" descr="C:\Users\michael.pringle\Desktop\ch2-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52600"/>
            <a:ext cx="449579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Inflammatory-Response Phase/</a:t>
            </a:r>
            <a:r>
              <a:rPr lang="en-US" dirty="0" smtClean="0">
                <a:solidFill>
                  <a:srgbClr val="FFFF00"/>
                </a:solidFill>
              </a:rPr>
              <a:t>Chemical Mediators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Histamines</a:t>
            </a:r>
          </a:p>
          <a:p>
            <a:pPr lvl="1"/>
            <a:r>
              <a:rPr lang="en-US" dirty="0" smtClean="0"/>
              <a:t>Released from injured mast cells</a:t>
            </a:r>
          </a:p>
          <a:p>
            <a:pPr lvl="1"/>
            <a:r>
              <a:rPr lang="en-US" dirty="0" smtClean="0"/>
              <a:t>Cause </a:t>
            </a:r>
            <a:r>
              <a:rPr lang="en-US" dirty="0" err="1" smtClean="0"/>
              <a:t>Vasodilation</a:t>
            </a:r>
            <a:endParaRPr lang="en-US" dirty="0" smtClean="0"/>
          </a:p>
          <a:p>
            <a:pPr lvl="1"/>
            <a:r>
              <a:rPr lang="en-US" dirty="0" smtClean="0"/>
              <a:t>Increases cell permeability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Leukotrienes</a:t>
            </a:r>
            <a:r>
              <a:rPr lang="en-US" dirty="0" smtClean="0"/>
              <a:t> &amp; Prostaglandins</a:t>
            </a:r>
          </a:p>
          <a:p>
            <a:pPr lvl="1"/>
            <a:r>
              <a:rPr lang="en-US" dirty="0" smtClean="0"/>
              <a:t>Leukocytes adhere along cell walls</a:t>
            </a:r>
          </a:p>
          <a:p>
            <a:pPr lvl="1"/>
            <a:r>
              <a:rPr lang="en-US" dirty="0" smtClean="0"/>
              <a:t>Increase cell permeability</a:t>
            </a:r>
          </a:p>
          <a:p>
            <a:pPr lvl="1"/>
            <a:r>
              <a:rPr lang="en-US" dirty="0" smtClean="0"/>
              <a:t>Combine to form </a:t>
            </a:r>
            <a:r>
              <a:rPr lang="en-US" dirty="0" err="1" smtClean="0"/>
              <a:t>exudate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Inflammatory-Response Phase/</a:t>
            </a:r>
            <a:r>
              <a:rPr lang="en-US" dirty="0" smtClean="0">
                <a:solidFill>
                  <a:srgbClr val="FFFF00"/>
                </a:solidFill>
              </a:rPr>
              <a:t>Chemical Mediators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Where are the cytokines?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Cytokines</a:t>
            </a:r>
          </a:p>
          <a:p>
            <a:pPr lvl="1"/>
            <a:r>
              <a:rPr lang="en-US" dirty="0" smtClean="0"/>
              <a:t>Attract leukocytes to inflammation site</a:t>
            </a:r>
          </a:p>
          <a:p>
            <a:pPr lvl="1"/>
            <a:r>
              <a:rPr lang="en-US" dirty="0" smtClean="0"/>
              <a:t>Attraction of these cells will occur in first several hours post-injury</a:t>
            </a:r>
            <a:endParaRPr lang="en-US" dirty="0"/>
          </a:p>
        </p:txBody>
      </p:sp>
      <p:pic>
        <p:nvPicPr>
          <p:cNvPr id="14338" name="Picture 2" descr="C:\Users\michael.pringle\Desktop\ch2-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752600"/>
            <a:ext cx="404177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Inflammatory-Response Phase/</a:t>
            </a:r>
            <a:r>
              <a:rPr lang="en-US" dirty="0" smtClean="0">
                <a:solidFill>
                  <a:srgbClr val="FFFF00"/>
                </a:solidFill>
              </a:rPr>
              <a:t>Vascular Reaction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Vasoconstriction of vessels leading away from the injury for 5-10 minutes</a:t>
            </a:r>
          </a:p>
          <a:p>
            <a:r>
              <a:rPr lang="en-US" dirty="0" smtClean="0"/>
              <a:t>Anemia followed by hyperemia when </a:t>
            </a:r>
            <a:r>
              <a:rPr lang="en-US" dirty="0" err="1" smtClean="0"/>
              <a:t>vasodilation</a:t>
            </a:r>
            <a:r>
              <a:rPr lang="en-US" dirty="0" smtClean="0"/>
              <a:t> takes place</a:t>
            </a:r>
          </a:p>
          <a:p>
            <a:r>
              <a:rPr lang="en-US" dirty="0" smtClean="0"/>
              <a:t>Initial effusion of blood &amp; plasma lasts for 24 to 26 hours</a:t>
            </a:r>
          </a:p>
        </p:txBody>
      </p:sp>
      <p:pic>
        <p:nvPicPr>
          <p:cNvPr id="15362" name="Picture 2" descr="C:\Users\michael.pringle\Desktop\ch2-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2743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Inflammatory-Response Phase/</a:t>
            </a:r>
            <a:r>
              <a:rPr lang="en-US" dirty="0" smtClean="0">
                <a:solidFill>
                  <a:srgbClr val="FFFF00"/>
                </a:solidFill>
              </a:rPr>
              <a:t>Function of Platelets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Platelets adhere to collagen fibers</a:t>
            </a:r>
          </a:p>
          <a:p>
            <a:r>
              <a:rPr lang="en-US" dirty="0" smtClean="0"/>
              <a:t>The above matrix adheres to vascular wall</a:t>
            </a:r>
          </a:p>
          <a:p>
            <a:r>
              <a:rPr lang="en-US" dirty="0" smtClean="0"/>
              <a:t>More platelets &amp; leukocytes adhere &amp; form a plug</a:t>
            </a:r>
          </a:p>
          <a:p>
            <a:r>
              <a:rPr lang="en-US" dirty="0" smtClean="0"/>
              <a:t>Act to localize injury </a:t>
            </a:r>
            <a:endParaRPr lang="en-US" dirty="0"/>
          </a:p>
        </p:txBody>
      </p:sp>
      <p:pic>
        <p:nvPicPr>
          <p:cNvPr id="16386" name="Picture 2" descr="C:\Users\michael.pringle\Desktop\ch2-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912" y="1964531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Inflammatory-Response Phase/</a:t>
            </a:r>
            <a:r>
              <a:rPr lang="en-US" dirty="0" smtClean="0">
                <a:solidFill>
                  <a:srgbClr val="FFFF00"/>
                </a:solidFill>
              </a:rPr>
              <a:t>Clotting Process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Blood Clot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Protein molecule (</a:t>
            </a:r>
            <a:r>
              <a:rPr lang="en-US" dirty="0" err="1" smtClean="0"/>
              <a:t>thromboplastin</a:t>
            </a:r>
            <a:r>
              <a:rPr lang="en-US" dirty="0" smtClean="0"/>
              <a:t>) release from damaged cell</a:t>
            </a:r>
          </a:p>
          <a:p>
            <a:r>
              <a:rPr lang="en-US" dirty="0" smtClean="0"/>
              <a:t>Protein molecule causes </a:t>
            </a:r>
            <a:r>
              <a:rPr lang="en-US" dirty="0" err="1" smtClean="0"/>
              <a:t>firbronogen</a:t>
            </a:r>
            <a:r>
              <a:rPr lang="en-US" dirty="0" smtClean="0"/>
              <a:t> to convert to fibrin</a:t>
            </a:r>
          </a:p>
          <a:p>
            <a:r>
              <a:rPr lang="en-US" dirty="0" smtClean="0"/>
              <a:t>Fibrin forms a clot that shuts off blood supply to injured area</a:t>
            </a:r>
          </a:p>
          <a:p>
            <a:r>
              <a:rPr lang="en-US" dirty="0" smtClean="0"/>
              <a:t>Clot formation begins at 12 hours and is completed by 48 hours</a:t>
            </a:r>
            <a:endParaRPr lang="en-US" dirty="0"/>
          </a:p>
        </p:txBody>
      </p:sp>
      <p:pic>
        <p:nvPicPr>
          <p:cNvPr id="1026" name="Picture 2" descr="C:\Users\michael.pringle\Desktop\ch2-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912" y="1752600"/>
            <a:ext cx="3810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Should the AT Use Modalities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Is this a modality?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Have a specific reason to use the modality</a:t>
            </a:r>
          </a:p>
          <a:p>
            <a:r>
              <a:rPr lang="en-US" dirty="0" smtClean="0"/>
              <a:t>Do NOT use them because, “this is what has always been done”</a:t>
            </a:r>
          </a:p>
          <a:p>
            <a:r>
              <a:rPr lang="en-US" dirty="0" smtClean="0"/>
              <a:t>No “cookbook” exists for modalities</a:t>
            </a:r>
          </a:p>
        </p:txBody>
      </p:sp>
      <p:pic>
        <p:nvPicPr>
          <p:cNvPr id="7" name="Picture 2" descr="C:\Users\michael.pringle\Desktop\ch2-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048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Inflammatory-Response Phase/</a:t>
            </a:r>
            <a:r>
              <a:rPr lang="en-US" dirty="0" smtClean="0">
                <a:solidFill>
                  <a:srgbClr val="FFFF00"/>
                </a:solidFill>
              </a:rPr>
              <a:t>Clotting Process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Injured area becomes walled off</a:t>
            </a:r>
          </a:p>
          <a:p>
            <a:r>
              <a:rPr lang="en-US" dirty="0" smtClean="0"/>
              <a:t>Area prepared for fibroblastic phase</a:t>
            </a:r>
          </a:p>
          <a:p>
            <a:r>
              <a:rPr lang="en-US" dirty="0" smtClean="0"/>
              <a:t>Inflammatory response last 2 to 4 days</a:t>
            </a:r>
            <a:endParaRPr lang="en-US" dirty="0"/>
          </a:p>
        </p:txBody>
      </p:sp>
      <p:pic>
        <p:nvPicPr>
          <p:cNvPr id="2050" name="Picture 2" descr="C:\Users\michael.pringle\Desktop\ch2-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850" y="2286000"/>
            <a:ext cx="3286125" cy="1812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Inflammatory-Response Phase/</a:t>
            </a:r>
            <a:r>
              <a:rPr lang="en-US" dirty="0" smtClean="0">
                <a:solidFill>
                  <a:srgbClr val="FFFF00"/>
                </a:solidFill>
              </a:rPr>
              <a:t>Chronic Inflammation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Where is the inflammation?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Occurs when the acute response does not eliminate the injuring agent and restore tissue to a normal state</a:t>
            </a:r>
          </a:p>
          <a:p>
            <a:r>
              <a:rPr lang="en-US" dirty="0" smtClean="0"/>
              <a:t>Low grade inflammation persists</a:t>
            </a:r>
          </a:p>
          <a:p>
            <a:r>
              <a:rPr lang="en-US" dirty="0" smtClean="0"/>
              <a:t>Connective tissue damage occurs with necrosis of healthy tissues</a:t>
            </a:r>
          </a:p>
          <a:p>
            <a:r>
              <a:rPr lang="en-US" dirty="0" smtClean="0"/>
              <a:t>Fibrosis perpetuates</a:t>
            </a:r>
          </a:p>
        </p:txBody>
      </p:sp>
      <p:pic>
        <p:nvPicPr>
          <p:cNvPr id="3074" name="Picture 2" descr="C:\Users\michael.pringle\Desktop\ch2-21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3429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Fibroblastic-Repair Phase</a:t>
            </a:r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Excessive Fibroblastic Proliferation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Scar tissue formation &amp; repair of injured tissue</a:t>
            </a:r>
          </a:p>
          <a:p>
            <a:r>
              <a:rPr lang="en-US" dirty="0" smtClean="0"/>
              <a:t>Scar formation referred to as </a:t>
            </a:r>
            <a:r>
              <a:rPr lang="en-US" dirty="0" err="1" smtClean="0"/>
              <a:t>fibroplasia</a:t>
            </a:r>
            <a:endParaRPr lang="en-US" dirty="0" smtClean="0"/>
          </a:p>
          <a:p>
            <a:r>
              <a:rPr lang="en-US" dirty="0" smtClean="0"/>
              <a:t>Begins in the first few of post-injury and may last 4 to 6 weeks</a:t>
            </a:r>
          </a:p>
        </p:txBody>
      </p:sp>
      <p:pic>
        <p:nvPicPr>
          <p:cNvPr id="4099" name="Picture 3" descr="C:\Users\michael.pringle\Desktop\ch2-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1752601"/>
            <a:ext cx="3200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Fibroblastic-Repair Phase/</a:t>
            </a:r>
            <a:r>
              <a:rPr lang="en-US" dirty="0" smtClean="0">
                <a:solidFill>
                  <a:srgbClr val="FFFF00"/>
                </a:solidFill>
              </a:rPr>
              <a:t>Signs &amp; Symptoms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Signs and Symptoms of inflammatory phase subside</a:t>
            </a:r>
          </a:p>
          <a:p>
            <a:r>
              <a:rPr lang="en-US" dirty="0" smtClean="0"/>
              <a:t>Complaints of pain or tenderness subside</a:t>
            </a:r>
          </a:p>
          <a:p>
            <a:endParaRPr lang="en-US" dirty="0" smtClean="0"/>
          </a:p>
        </p:txBody>
      </p:sp>
      <p:pic>
        <p:nvPicPr>
          <p:cNvPr id="5122" name="Picture 2" descr="C:\Users\michael.pringle\Desktop\ch2-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912" y="1558131"/>
            <a:ext cx="3810000" cy="386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Fibroblastic-Repair Phase/</a:t>
            </a:r>
            <a:r>
              <a:rPr lang="en-US" dirty="0" smtClean="0">
                <a:solidFill>
                  <a:srgbClr val="FFFF00"/>
                </a:solidFill>
              </a:rPr>
              <a:t>Revascularization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Capillary Budding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Capillary budding begins</a:t>
            </a:r>
          </a:p>
          <a:p>
            <a:r>
              <a:rPr lang="en-US" dirty="0" smtClean="0"/>
              <a:t>Increased blood flow brings increased oxygen, nutrients, &amp; healing</a:t>
            </a:r>
          </a:p>
          <a:p>
            <a:endParaRPr lang="en-US" dirty="0" smtClean="0"/>
          </a:p>
        </p:txBody>
      </p:sp>
      <p:pic>
        <p:nvPicPr>
          <p:cNvPr id="6146" name="Picture 2" descr="C:\Users\michael.pringle\Desktop\ch2-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828800"/>
            <a:ext cx="4041775" cy="3102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Fibroblastic-Repair Phase/</a:t>
            </a:r>
            <a:r>
              <a:rPr lang="en-US" dirty="0" smtClean="0">
                <a:solidFill>
                  <a:srgbClr val="FFFF00"/>
                </a:solidFill>
              </a:rPr>
              <a:t>Formation of Scar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Mature Scar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Granulation tissue forms with the breakdown of the fibrin clot</a:t>
            </a:r>
          </a:p>
          <a:p>
            <a:r>
              <a:rPr lang="en-US" dirty="0" smtClean="0"/>
              <a:t>Appears as the reddish granular mass that fills the gaps during the healing process</a:t>
            </a:r>
          </a:p>
          <a:p>
            <a:r>
              <a:rPr lang="en-US" dirty="0" smtClean="0"/>
              <a:t>On day 6 or 7 fibroblasts begin producing collagen fibers</a:t>
            </a:r>
          </a:p>
          <a:p>
            <a:r>
              <a:rPr lang="en-US" dirty="0" smtClean="0"/>
              <a:t>Collagen fibers deposited at random forming a scar</a:t>
            </a:r>
          </a:p>
          <a:p>
            <a:r>
              <a:rPr lang="en-US" dirty="0" smtClean="0"/>
              <a:t>A mature scar is devoid of physiologic function</a:t>
            </a:r>
          </a:p>
          <a:p>
            <a:endParaRPr lang="en-US" dirty="0" smtClean="0"/>
          </a:p>
        </p:txBody>
      </p:sp>
      <p:pic>
        <p:nvPicPr>
          <p:cNvPr id="7171" name="Picture 3" descr="C:\Users\Owner\Desktop\ch2-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600200"/>
            <a:ext cx="40417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Using Therapeutic Modalities to Affect the Healing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Maturation-Remodeling Phase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Stress &amp; Strain realign scar tissue parallel to the lines of tension</a:t>
            </a:r>
          </a:p>
          <a:p>
            <a:r>
              <a:rPr lang="en-US" dirty="0" smtClean="0"/>
              <a:t>Scar tissue rarely as strong as uninjured tissue</a:t>
            </a:r>
          </a:p>
          <a:p>
            <a:r>
              <a:rPr lang="en-US" dirty="0" smtClean="0"/>
              <a:t>Scar tissue nonvascular</a:t>
            </a:r>
          </a:p>
          <a:p>
            <a:r>
              <a:rPr lang="en-US" dirty="0" smtClean="0"/>
              <a:t>Maturation of scar tissue is 3 weeks to 2 years</a:t>
            </a:r>
            <a:endParaRPr lang="en-US" dirty="0"/>
          </a:p>
        </p:txBody>
      </p:sp>
      <p:pic>
        <p:nvPicPr>
          <p:cNvPr id="8194" name="Picture 2" descr="C:\Users\Owner\Desktop\ch2-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581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9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Factors That Impede Healing</a:t>
            </a:r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Jagged or Smooth?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Extent of Injury</a:t>
            </a:r>
          </a:p>
          <a:p>
            <a:r>
              <a:rPr lang="en-US" dirty="0" smtClean="0"/>
              <a:t>Edema</a:t>
            </a:r>
          </a:p>
          <a:p>
            <a:pPr lvl="1"/>
            <a:r>
              <a:rPr lang="en-US" dirty="0" smtClean="0"/>
              <a:t>Separation of tissue</a:t>
            </a:r>
          </a:p>
          <a:p>
            <a:pPr lvl="1"/>
            <a:r>
              <a:rPr lang="en-US" dirty="0" smtClean="0"/>
              <a:t>Inhibits neuromuscular control</a:t>
            </a:r>
          </a:p>
          <a:p>
            <a:pPr lvl="1"/>
            <a:r>
              <a:rPr lang="en-US" dirty="0" smtClean="0"/>
              <a:t>Impedes Nutrition</a:t>
            </a:r>
          </a:p>
          <a:p>
            <a:r>
              <a:rPr lang="en-US" dirty="0" smtClean="0"/>
              <a:t>Hemorrhage</a:t>
            </a:r>
          </a:p>
          <a:p>
            <a:pPr lvl="1"/>
            <a:r>
              <a:rPr lang="en-US" dirty="0" smtClean="0"/>
              <a:t>Same as Edema</a:t>
            </a:r>
          </a:p>
          <a:p>
            <a:r>
              <a:rPr lang="en-US" dirty="0" smtClean="0"/>
              <a:t>Poor Vascular Supply</a:t>
            </a:r>
          </a:p>
          <a:p>
            <a:pPr lvl="1"/>
            <a:r>
              <a:rPr lang="en-US" dirty="0" smtClean="0"/>
              <a:t>Less phagocytic cells</a:t>
            </a:r>
          </a:p>
          <a:p>
            <a:pPr lvl="1"/>
            <a:r>
              <a:rPr lang="en-US" dirty="0" smtClean="0"/>
              <a:t>Less fibroblasts</a:t>
            </a:r>
          </a:p>
          <a:p>
            <a:r>
              <a:rPr lang="en-US" dirty="0" smtClean="0"/>
              <a:t>Separation of Tissue</a:t>
            </a:r>
          </a:p>
          <a:p>
            <a:pPr lvl="1"/>
            <a:r>
              <a:rPr lang="en-US" dirty="0" smtClean="0"/>
              <a:t>Smooth wound edges – good healing</a:t>
            </a:r>
          </a:p>
          <a:p>
            <a:pPr lvl="1"/>
            <a:r>
              <a:rPr lang="en-US" dirty="0" smtClean="0"/>
              <a:t>Jagged wound edges – poor healing</a:t>
            </a:r>
          </a:p>
          <a:p>
            <a:endParaRPr lang="en-US" dirty="0" smtClean="0"/>
          </a:p>
        </p:txBody>
      </p:sp>
      <p:pic>
        <p:nvPicPr>
          <p:cNvPr id="1026" name="Picture 2" descr="C:\Users\Owner\Desktop\ch2-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676400"/>
            <a:ext cx="40417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Factors That Impede Healing</a:t>
            </a:r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High Keloid Count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Muscle Spasm</a:t>
            </a:r>
          </a:p>
          <a:p>
            <a:pPr lvl="1"/>
            <a:r>
              <a:rPr lang="en-US" dirty="0" smtClean="0"/>
              <a:t>Separates torn tissue</a:t>
            </a:r>
          </a:p>
          <a:p>
            <a:r>
              <a:rPr lang="en-US" dirty="0" smtClean="0"/>
              <a:t>Atrophy</a:t>
            </a:r>
          </a:p>
          <a:p>
            <a:r>
              <a:rPr lang="en-US" dirty="0" err="1" smtClean="0"/>
              <a:t>Corticosteriods</a:t>
            </a:r>
            <a:endParaRPr lang="en-US" dirty="0" smtClean="0"/>
          </a:p>
          <a:p>
            <a:pPr lvl="1"/>
            <a:r>
              <a:rPr lang="en-US" dirty="0" smtClean="0"/>
              <a:t>Remains controversial</a:t>
            </a:r>
          </a:p>
          <a:p>
            <a:r>
              <a:rPr lang="en-US" dirty="0" smtClean="0"/>
              <a:t>Steroids</a:t>
            </a:r>
          </a:p>
          <a:p>
            <a:pPr lvl="1"/>
            <a:r>
              <a:rPr lang="en-US" dirty="0" smtClean="0"/>
              <a:t>Inhibits fibroplasia, capillary proliferation, collagen synthesis, tensile strength of scar tissue</a:t>
            </a:r>
          </a:p>
          <a:p>
            <a:r>
              <a:rPr lang="en-US" dirty="0" smtClean="0"/>
              <a:t>Keloids or Hypertrophic Scars</a:t>
            </a:r>
          </a:p>
          <a:p>
            <a:pPr lvl="1"/>
            <a:r>
              <a:rPr lang="en-US" dirty="0" smtClean="0"/>
              <a:t>Keloids – </a:t>
            </a:r>
            <a:r>
              <a:rPr lang="en-US" dirty="0" err="1" smtClean="0"/>
              <a:t>hyperproduction</a:t>
            </a:r>
            <a:r>
              <a:rPr lang="en-US" dirty="0" smtClean="0"/>
              <a:t> of scar tissue</a:t>
            </a:r>
          </a:p>
          <a:p>
            <a:pPr lvl="1"/>
            <a:r>
              <a:rPr lang="en-US" dirty="0" smtClean="0"/>
              <a:t>Hypertrophy of scar tissue</a:t>
            </a:r>
          </a:p>
          <a:p>
            <a:pPr lvl="1"/>
            <a:r>
              <a:rPr lang="en-US" dirty="0" smtClean="0"/>
              <a:t>Raised, firm, thick scar</a:t>
            </a:r>
          </a:p>
          <a:p>
            <a:endParaRPr lang="en-US" dirty="0" smtClean="0"/>
          </a:p>
        </p:txBody>
      </p:sp>
      <p:pic>
        <p:nvPicPr>
          <p:cNvPr id="2050" name="Picture 2" descr="C:\Users\Owner\Desktop\ch2-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5052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Factors That Impede Healing</a:t>
            </a:r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Is This Wound Infected?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Infection</a:t>
            </a:r>
          </a:p>
          <a:p>
            <a:r>
              <a:rPr lang="en-US" dirty="0" smtClean="0"/>
              <a:t>Humidity, Climate, &amp; Oxygen Tension</a:t>
            </a:r>
          </a:p>
          <a:p>
            <a:pPr lvl="1"/>
            <a:r>
              <a:rPr lang="en-US" dirty="0" smtClean="0"/>
              <a:t>Proper humidity translates to wound regeneration twice as fast</a:t>
            </a:r>
          </a:p>
          <a:p>
            <a:pPr lvl="1"/>
            <a:r>
              <a:rPr lang="en-US" dirty="0" smtClean="0"/>
              <a:t>Scab formation = dehydration of wound</a:t>
            </a:r>
          </a:p>
          <a:p>
            <a:pPr lvl="1"/>
            <a:r>
              <a:rPr lang="en-US" dirty="0" smtClean="0"/>
              <a:t>Scab traps drainage which leads to infection</a:t>
            </a:r>
          </a:p>
          <a:p>
            <a:pPr lvl="1"/>
            <a:r>
              <a:rPr lang="en-US" dirty="0" smtClean="0"/>
              <a:t>Most wounds promote shedding of necrotic tissue</a:t>
            </a:r>
          </a:p>
          <a:p>
            <a:pPr lvl="1"/>
            <a:r>
              <a:rPr lang="en-US" dirty="0" smtClean="0"/>
              <a:t>Oxygen enables the tissue to gain maximal tensile strength </a:t>
            </a:r>
          </a:p>
          <a:p>
            <a:endParaRPr lang="en-US" dirty="0" smtClean="0"/>
          </a:p>
        </p:txBody>
      </p:sp>
      <p:pic>
        <p:nvPicPr>
          <p:cNvPr id="3074" name="Picture 2" descr="C:\Users\Owner\Desktop\ch2-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195" y="1676400"/>
            <a:ext cx="319143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Should the AT Use Modalities</a:t>
            </a:r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Is this a modality?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Increase the physiological response of the tissue to injury</a:t>
            </a:r>
          </a:p>
          <a:p>
            <a:r>
              <a:rPr lang="en-US" dirty="0" smtClean="0"/>
              <a:t>Increase the healing process of tissues</a:t>
            </a:r>
            <a:endParaRPr lang="en-US" dirty="0"/>
          </a:p>
        </p:txBody>
      </p:sp>
      <p:pic>
        <p:nvPicPr>
          <p:cNvPr id="3074" name="Picture 2" descr="C:\Users\michael.pringle\Desktop\ch2-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600200"/>
            <a:ext cx="4041775" cy="3809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Factors That Impede Healing</a:t>
            </a:r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 Meal Meant for Healing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Health, Age, &amp; Nutrition</a:t>
            </a:r>
          </a:p>
          <a:p>
            <a:pPr lvl="1"/>
            <a:r>
              <a:rPr lang="en-US" dirty="0"/>
              <a:t>Health</a:t>
            </a:r>
          </a:p>
          <a:p>
            <a:pPr lvl="2"/>
            <a:r>
              <a:rPr lang="en-US" dirty="0"/>
              <a:t>Poor health or sickness </a:t>
            </a:r>
            <a:r>
              <a:rPr lang="en-US" dirty="0" smtClean="0"/>
              <a:t>prolongs healing</a:t>
            </a:r>
          </a:p>
          <a:p>
            <a:pPr lvl="1"/>
            <a:r>
              <a:rPr lang="en-US" dirty="0" smtClean="0"/>
              <a:t>Age</a:t>
            </a:r>
          </a:p>
          <a:p>
            <a:pPr lvl="2"/>
            <a:r>
              <a:rPr lang="en-US" dirty="0" smtClean="0"/>
              <a:t>&lt; skin elasticity</a:t>
            </a:r>
          </a:p>
          <a:p>
            <a:pPr lvl="2"/>
            <a:r>
              <a:rPr lang="en-US" dirty="0" smtClean="0"/>
              <a:t>&gt; chance of other disease or other illnesses</a:t>
            </a:r>
          </a:p>
          <a:p>
            <a:pPr lvl="1"/>
            <a:r>
              <a:rPr lang="en-US" dirty="0" smtClean="0"/>
              <a:t>Nutrition</a:t>
            </a:r>
          </a:p>
          <a:p>
            <a:pPr lvl="2"/>
            <a:r>
              <a:rPr lang="en-US" dirty="0" smtClean="0"/>
              <a:t>General good nutrition &gt; healing</a:t>
            </a:r>
          </a:p>
          <a:p>
            <a:pPr lvl="2"/>
            <a:r>
              <a:rPr lang="en-US" dirty="0" smtClean="0"/>
              <a:t>Vitamin C, K, A, E &amp; amino acids are important</a:t>
            </a:r>
          </a:p>
        </p:txBody>
      </p:sp>
      <p:pic>
        <p:nvPicPr>
          <p:cNvPr id="4098" name="Picture 2" descr="C:\Users\Owner\Desktop\ch2-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657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Using Therapeutic Modalities to Affect the Healing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Initial Phase</a:t>
            </a:r>
          </a:p>
          <a:p>
            <a:r>
              <a:rPr lang="en-US" dirty="0" smtClean="0"/>
              <a:t>Signs &amp; Symptoms</a:t>
            </a:r>
          </a:p>
          <a:p>
            <a:pPr lvl="1"/>
            <a:r>
              <a:rPr lang="en-US" dirty="0" smtClean="0"/>
              <a:t>Swelling</a:t>
            </a:r>
          </a:p>
          <a:p>
            <a:pPr lvl="1"/>
            <a:r>
              <a:rPr lang="en-US" dirty="0" smtClean="0"/>
              <a:t>Pain to touch</a:t>
            </a:r>
          </a:p>
          <a:p>
            <a:pPr lvl="1"/>
            <a:r>
              <a:rPr lang="en-US" dirty="0" smtClean="0"/>
              <a:t>Pain on Movement</a:t>
            </a:r>
          </a:p>
          <a:p>
            <a:r>
              <a:rPr lang="en-US" dirty="0" smtClean="0"/>
              <a:t>Possible Modalities</a:t>
            </a:r>
          </a:p>
          <a:p>
            <a:pPr lvl="1"/>
            <a:r>
              <a:rPr lang="en-US" dirty="0" err="1" smtClean="0"/>
              <a:t>Cryotherapy</a:t>
            </a:r>
            <a:endParaRPr lang="en-US" dirty="0" smtClean="0"/>
          </a:p>
          <a:p>
            <a:pPr lvl="2"/>
            <a:r>
              <a:rPr lang="en-US" dirty="0" smtClean="0"/>
              <a:t>&lt; swelling</a:t>
            </a:r>
          </a:p>
          <a:p>
            <a:pPr lvl="2"/>
            <a:r>
              <a:rPr lang="en-US" dirty="0" smtClean="0"/>
              <a:t>&lt; pain</a:t>
            </a:r>
          </a:p>
          <a:p>
            <a:pPr lvl="1"/>
            <a:r>
              <a:rPr lang="en-US" dirty="0" smtClean="0"/>
              <a:t>E-</a:t>
            </a:r>
            <a:r>
              <a:rPr lang="en-US" dirty="0" err="1" smtClean="0"/>
              <a:t>stim</a:t>
            </a:r>
            <a:endParaRPr lang="en-US" dirty="0" smtClean="0"/>
          </a:p>
          <a:p>
            <a:pPr lvl="2"/>
            <a:r>
              <a:rPr lang="en-US" dirty="0" smtClean="0"/>
              <a:t>&lt; pain</a:t>
            </a:r>
          </a:p>
          <a:p>
            <a:pPr lvl="1"/>
            <a:r>
              <a:rPr lang="en-US" dirty="0" smtClean="0"/>
              <a:t>Intermittent Compression</a:t>
            </a:r>
          </a:p>
          <a:p>
            <a:pPr lvl="2"/>
            <a:r>
              <a:rPr lang="en-US" dirty="0" smtClean="0"/>
              <a:t>&lt; swelling</a:t>
            </a:r>
          </a:p>
          <a:p>
            <a:pPr lvl="1"/>
            <a:r>
              <a:rPr lang="en-US" dirty="0" smtClean="0"/>
              <a:t>Low-power laser</a:t>
            </a:r>
          </a:p>
          <a:p>
            <a:pPr lvl="2"/>
            <a:r>
              <a:rPr lang="en-US" dirty="0" smtClean="0"/>
              <a:t>&lt; pain</a:t>
            </a:r>
          </a:p>
          <a:p>
            <a:pPr lvl="1"/>
            <a:r>
              <a:rPr lang="en-US" dirty="0" smtClean="0"/>
              <a:t>Ultrasound</a:t>
            </a:r>
          </a:p>
          <a:p>
            <a:pPr lvl="2"/>
            <a:r>
              <a:rPr lang="en-US" dirty="0" smtClean="0"/>
              <a:t>&lt; healing with </a:t>
            </a:r>
            <a:r>
              <a:rPr lang="en-US" dirty="0" err="1" smtClean="0"/>
              <a:t>nonthermal</a:t>
            </a:r>
            <a:r>
              <a:rPr lang="en-US" dirty="0" smtClean="0"/>
              <a:t> effects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Time Frame</a:t>
            </a:r>
          </a:p>
          <a:p>
            <a:pPr lvl="1"/>
            <a:r>
              <a:rPr lang="en-US" dirty="0" smtClean="0"/>
              <a:t>Injury to day 3</a:t>
            </a:r>
          </a:p>
          <a:p>
            <a:pPr marL="448056" lvl="1" indent="0">
              <a:buNone/>
            </a:pPr>
            <a:endParaRPr lang="en-US" dirty="0"/>
          </a:p>
          <a:p>
            <a:pPr marL="448056" lvl="1" indent="0">
              <a:buNone/>
            </a:pPr>
            <a:endParaRPr lang="en-US" dirty="0" smtClean="0"/>
          </a:p>
        </p:txBody>
      </p:sp>
      <p:pic>
        <p:nvPicPr>
          <p:cNvPr id="5122" name="Picture 2" descr="C:\Users\Owner\Desktop\ch2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3124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Using Therapeutic Modalities to Affect the Healing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Inflammatory Response Phase</a:t>
            </a:r>
          </a:p>
          <a:p>
            <a:r>
              <a:rPr lang="en-US" dirty="0" smtClean="0"/>
              <a:t>Signs &amp; Symptoms</a:t>
            </a:r>
          </a:p>
          <a:p>
            <a:pPr lvl="1"/>
            <a:r>
              <a:rPr lang="en-US" dirty="0" smtClean="0"/>
              <a:t>Swelling subsides</a:t>
            </a:r>
          </a:p>
          <a:p>
            <a:pPr lvl="1"/>
            <a:r>
              <a:rPr lang="en-US" dirty="0" smtClean="0"/>
              <a:t>Warm to touch</a:t>
            </a:r>
          </a:p>
          <a:p>
            <a:pPr lvl="1"/>
            <a:r>
              <a:rPr lang="en-US" dirty="0" smtClean="0"/>
              <a:t>Discoloration</a:t>
            </a:r>
          </a:p>
          <a:p>
            <a:pPr lvl="1"/>
            <a:r>
              <a:rPr lang="en-US" dirty="0" smtClean="0"/>
              <a:t>Pain to touch</a:t>
            </a:r>
          </a:p>
          <a:p>
            <a:pPr lvl="1"/>
            <a:r>
              <a:rPr lang="en-US" dirty="0" smtClean="0"/>
              <a:t>Pain on motion</a:t>
            </a:r>
          </a:p>
          <a:p>
            <a:r>
              <a:rPr lang="en-US" dirty="0" smtClean="0"/>
              <a:t>Possible Modalities</a:t>
            </a:r>
          </a:p>
          <a:p>
            <a:pPr lvl="1"/>
            <a:r>
              <a:rPr lang="en-US" dirty="0" smtClean="0"/>
              <a:t>Rest</a:t>
            </a:r>
          </a:p>
          <a:p>
            <a:pPr lvl="1"/>
            <a:r>
              <a:rPr lang="en-US" dirty="0" err="1" smtClean="0"/>
              <a:t>Cryotherapy</a:t>
            </a:r>
            <a:endParaRPr lang="en-US" dirty="0" smtClean="0"/>
          </a:p>
          <a:p>
            <a:pPr lvl="2"/>
            <a:r>
              <a:rPr lang="en-US" dirty="0" smtClean="0"/>
              <a:t>&lt; Swelling</a:t>
            </a:r>
          </a:p>
          <a:p>
            <a:pPr lvl="2"/>
            <a:r>
              <a:rPr lang="en-US" dirty="0" smtClean="0"/>
              <a:t>&lt; Pain</a:t>
            </a:r>
          </a:p>
          <a:p>
            <a:pPr lvl="1"/>
            <a:r>
              <a:rPr lang="en-US" dirty="0" smtClean="0"/>
              <a:t>E-</a:t>
            </a:r>
            <a:r>
              <a:rPr lang="en-US" dirty="0" err="1" smtClean="0"/>
              <a:t>stim</a:t>
            </a:r>
            <a:endParaRPr lang="en-US" dirty="0" smtClean="0"/>
          </a:p>
          <a:p>
            <a:pPr lvl="2"/>
            <a:r>
              <a:rPr lang="en-US" dirty="0" smtClean="0"/>
              <a:t>&lt; Pain</a:t>
            </a:r>
          </a:p>
          <a:p>
            <a:pPr lvl="1"/>
            <a:r>
              <a:rPr lang="en-US" dirty="0" smtClean="0"/>
              <a:t>Intermittent Compression</a:t>
            </a:r>
          </a:p>
          <a:p>
            <a:pPr lvl="2"/>
            <a:r>
              <a:rPr lang="en-US" dirty="0" smtClean="0"/>
              <a:t>&lt; Swelling</a:t>
            </a:r>
          </a:p>
          <a:p>
            <a:pPr lvl="1"/>
            <a:r>
              <a:rPr lang="en-US" dirty="0" smtClean="0"/>
              <a:t>Low-power laser</a:t>
            </a:r>
          </a:p>
          <a:p>
            <a:pPr lvl="2"/>
            <a:r>
              <a:rPr lang="en-US" dirty="0" smtClean="0"/>
              <a:t>&lt; Pain</a:t>
            </a:r>
          </a:p>
          <a:p>
            <a:pPr lvl="1"/>
            <a:r>
              <a:rPr lang="en-US" dirty="0" smtClean="0"/>
              <a:t>Ultrasound</a:t>
            </a:r>
          </a:p>
          <a:p>
            <a:pPr lvl="2"/>
            <a:r>
              <a:rPr lang="en-US" dirty="0" smtClean="0"/>
              <a:t>&gt; healing with </a:t>
            </a:r>
            <a:r>
              <a:rPr lang="en-US" dirty="0" err="1" smtClean="0"/>
              <a:t>nonthermal</a:t>
            </a:r>
            <a:r>
              <a:rPr lang="en-US" dirty="0" smtClean="0"/>
              <a:t> effects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Time Frame</a:t>
            </a:r>
          </a:p>
          <a:p>
            <a:pPr lvl="1"/>
            <a:r>
              <a:rPr lang="en-US" dirty="0" smtClean="0"/>
              <a:t>Day 1 – Day 6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48056" lvl="1" indent="0">
              <a:buNone/>
            </a:pPr>
            <a:endParaRPr lang="en-US" dirty="0" smtClean="0"/>
          </a:p>
        </p:txBody>
      </p:sp>
      <p:pic>
        <p:nvPicPr>
          <p:cNvPr id="6146" name="Picture 2" descr="C:\Users\Owner\Desktop\ch2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Using Therapeutic Modalities to Affect the Healing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Fibroblastic-repair</a:t>
            </a:r>
          </a:p>
          <a:p>
            <a:r>
              <a:rPr lang="en-US" dirty="0" smtClean="0"/>
              <a:t>Signs &amp; Symptoms</a:t>
            </a:r>
          </a:p>
          <a:p>
            <a:pPr lvl="1"/>
            <a:r>
              <a:rPr lang="en-US" dirty="0" smtClean="0"/>
              <a:t>Pain to touch</a:t>
            </a:r>
          </a:p>
          <a:p>
            <a:pPr lvl="1"/>
            <a:r>
              <a:rPr lang="en-US" dirty="0" smtClean="0"/>
              <a:t>Pain on motion</a:t>
            </a:r>
          </a:p>
          <a:p>
            <a:pPr lvl="1"/>
            <a:r>
              <a:rPr lang="en-US" dirty="0" smtClean="0"/>
              <a:t>Swollen</a:t>
            </a:r>
          </a:p>
          <a:p>
            <a:r>
              <a:rPr lang="en-US" dirty="0" smtClean="0"/>
              <a:t>Possible Modalities</a:t>
            </a:r>
          </a:p>
          <a:p>
            <a:pPr lvl="1"/>
            <a:r>
              <a:rPr lang="en-US" dirty="0" smtClean="0"/>
              <a:t>Range of Motion</a:t>
            </a:r>
          </a:p>
          <a:p>
            <a:pPr lvl="1"/>
            <a:r>
              <a:rPr lang="en-US" dirty="0" smtClean="0"/>
              <a:t>Thermotherapy</a:t>
            </a:r>
          </a:p>
          <a:p>
            <a:pPr lvl="2"/>
            <a:r>
              <a:rPr lang="en-US" dirty="0"/>
              <a:t>&gt; </a:t>
            </a:r>
            <a:r>
              <a:rPr lang="en-US" dirty="0" smtClean="0"/>
              <a:t>circulation</a:t>
            </a:r>
            <a:endParaRPr lang="en-US" dirty="0"/>
          </a:p>
          <a:p>
            <a:pPr lvl="1"/>
            <a:r>
              <a:rPr lang="en-US" dirty="0" smtClean="0"/>
              <a:t>E-STIM</a:t>
            </a:r>
          </a:p>
          <a:p>
            <a:pPr lvl="2"/>
            <a:r>
              <a:rPr lang="en-US" dirty="0" smtClean="0"/>
              <a:t>&lt; PAIN</a:t>
            </a:r>
          </a:p>
          <a:p>
            <a:pPr lvl="1"/>
            <a:r>
              <a:rPr lang="en-US" dirty="0" smtClean="0"/>
              <a:t>Low-power laser</a:t>
            </a:r>
          </a:p>
          <a:p>
            <a:pPr lvl="2"/>
            <a:r>
              <a:rPr lang="en-US" dirty="0" smtClean="0"/>
              <a:t>&lt; pain</a:t>
            </a:r>
          </a:p>
          <a:p>
            <a:pPr lvl="1"/>
            <a:r>
              <a:rPr lang="en-US" dirty="0" smtClean="0"/>
              <a:t>Intermittent Compression</a:t>
            </a:r>
          </a:p>
          <a:p>
            <a:pPr lvl="2"/>
            <a:r>
              <a:rPr lang="en-US" dirty="0" smtClean="0"/>
              <a:t>Facilitate lymphatic flow</a:t>
            </a:r>
          </a:p>
          <a:p>
            <a:pPr lvl="1"/>
            <a:r>
              <a:rPr lang="en-US" dirty="0" smtClean="0"/>
              <a:t>Ultrasound</a:t>
            </a:r>
          </a:p>
          <a:p>
            <a:pPr lvl="2"/>
            <a:r>
              <a:rPr lang="en-US" dirty="0" smtClean="0"/>
              <a:t>&gt; healing with </a:t>
            </a:r>
            <a:r>
              <a:rPr lang="en-US" dirty="0" err="1" smtClean="0"/>
              <a:t>nonthermal</a:t>
            </a:r>
            <a:r>
              <a:rPr lang="en-US" dirty="0" smtClean="0"/>
              <a:t> effects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Time Frame</a:t>
            </a:r>
          </a:p>
          <a:p>
            <a:pPr lvl="1"/>
            <a:r>
              <a:rPr lang="en-US" dirty="0" smtClean="0"/>
              <a:t>Day 4 – Day 10</a:t>
            </a:r>
          </a:p>
          <a:p>
            <a:pPr marL="448056" lvl="1" indent="0">
              <a:buNone/>
            </a:pPr>
            <a:endParaRPr lang="en-US" dirty="0"/>
          </a:p>
          <a:p>
            <a:pPr marL="448056" lvl="1" indent="0">
              <a:buNone/>
            </a:pPr>
            <a:endParaRPr lang="en-US" dirty="0"/>
          </a:p>
        </p:txBody>
      </p:sp>
      <p:pic>
        <p:nvPicPr>
          <p:cNvPr id="7170" name="Picture 2" descr="C:\Users\Owner\Desktop\ch2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72833"/>
            <a:ext cx="3956050" cy="386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Using Therapeutic Modalities to Affect the Healing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Maturation-remodeling</a:t>
            </a:r>
          </a:p>
          <a:p>
            <a:r>
              <a:rPr lang="en-US" dirty="0" smtClean="0"/>
              <a:t>Signs &amp; Symptoms</a:t>
            </a:r>
          </a:p>
          <a:p>
            <a:pPr lvl="1"/>
            <a:r>
              <a:rPr lang="en-US" dirty="0" smtClean="0"/>
              <a:t>Swollen</a:t>
            </a:r>
          </a:p>
          <a:p>
            <a:pPr lvl="1"/>
            <a:r>
              <a:rPr lang="en-US" dirty="0" smtClean="0"/>
              <a:t>No pain to touch</a:t>
            </a:r>
          </a:p>
          <a:p>
            <a:pPr lvl="1"/>
            <a:r>
              <a:rPr lang="en-US" dirty="0" smtClean="0"/>
              <a:t>&lt; pain on motion</a:t>
            </a:r>
          </a:p>
          <a:p>
            <a:r>
              <a:rPr lang="en-US" dirty="0" smtClean="0"/>
              <a:t>Possible Modalities</a:t>
            </a:r>
          </a:p>
          <a:p>
            <a:pPr lvl="1"/>
            <a:r>
              <a:rPr lang="en-US" dirty="0" smtClean="0"/>
              <a:t>ROM &amp; Strengthening</a:t>
            </a:r>
          </a:p>
          <a:p>
            <a:pPr lvl="1"/>
            <a:r>
              <a:rPr lang="en-US" dirty="0" smtClean="0"/>
              <a:t>Ultrasound</a:t>
            </a:r>
          </a:p>
          <a:p>
            <a:pPr lvl="2"/>
            <a:r>
              <a:rPr lang="en-US" dirty="0" smtClean="0"/>
              <a:t>&gt; circulation - thermal</a:t>
            </a:r>
          </a:p>
          <a:p>
            <a:pPr lvl="1"/>
            <a:r>
              <a:rPr lang="en-US" dirty="0" smtClean="0"/>
              <a:t>E-</a:t>
            </a:r>
            <a:r>
              <a:rPr lang="en-US" dirty="0" err="1" smtClean="0"/>
              <a:t>stim</a:t>
            </a:r>
            <a:endParaRPr lang="en-US" dirty="0" smtClean="0"/>
          </a:p>
          <a:p>
            <a:pPr lvl="2"/>
            <a:r>
              <a:rPr lang="en-US" dirty="0" smtClean="0"/>
              <a:t>&gt; ROM</a:t>
            </a:r>
          </a:p>
          <a:p>
            <a:pPr lvl="2"/>
            <a:r>
              <a:rPr lang="en-US" dirty="0" smtClean="0"/>
              <a:t>&gt; Strength</a:t>
            </a:r>
          </a:p>
          <a:p>
            <a:pPr lvl="1"/>
            <a:r>
              <a:rPr lang="en-US" dirty="0" smtClean="0"/>
              <a:t>Low-power laser</a:t>
            </a:r>
          </a:p>
          <a:p>
            <a:pPr lvl="2"/>
            <a:r>
              <a:rPr lang="en-US" dirty="0" smtClean="0"/>
              <a:t>&lt; Pain</a:t>
            </a:r>
          </a:p>
          <a:p>
            <a:pPr lvl="1"/>
            <a:r>
              <a:rPr lang="en-US" dirty="0" smtClean="0"/>
              <a:t>Shortwave Diathermy</a:t>
            </a:r>
          </a:p>
          <a:p>
            <a:pPr lvl="2"/>
            <a:r>
              <a:rPr lang="en-US" dirty="0" smtClean="0"/>
              <a:t>&lt; Pain</a:t>
            </a:r>
          </a:p>
          <a:p>
            <a:pPr lvl="1"/>
            <a:r>
              <a:rPr lang="en-US" dirty="0" err="1" smtClean="0"/>
              <a:t>Micowave</a:t>
            </a:r>
            <a:r>
              <a:rPr lang="en-US" dirty="0" smtClean="0"/>
              <a:t> Diathermy</a:t>
            </a:r>
          </a:p>
          <a:p>
            <a:pPr lvl="2"/>
            <a:r>
              <a:rPr lang="en-US" dirty="0" smtClean="0"/>
              <a:t>Deep Heating / &gt; circulation</a:t>
            </a:r>
          </a:p>
          <a:p>
            <a:pPr lvl="1"/>
            <a:r>
              <a:rPr lang="en-US" dirty="0" smtClean="0"/>
              <a:t>ROM, Strengthening, Functional Activity</a:t>
            </a:r>
            <a:endParaRPr lang="en-US" dirty="0"/>
          </a:p>
          <a:p>
            <a:pPr lvl="2"/>
            <a:r>
              <a:rPr lang="en-US" dirty="0" smtClean="0"/>
              <a:t>Deep heating to &gt; circulation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Time Frame</a:t>
            </a:r>
          </a:p>
          <a:p>
            <a:pPr lvl="1"/>
            <a:r>
              <a:rPr lang="en-US" dirty="0" smtClean="0"/>
              <a:t>Day 7 – Recovery</a:t>
            </a:r>
          </a:p>
          <a:p>
            <a:pPr marL="448056" lvl="1" indent="0">
              <a:buNone/>
            </a:pPr>
            <a:endParaRPr lang="en-US" dirty="0"/>
          </a:p>
          <a:p>
            <a:pPr marL="448056" lvl="1" indent="0">
              <a:buNone/>
            </a:pPr>
            <a:endParaRPr lang="en-US" dirty="0" smtClean="0"/>
          </a:p>
          <a:p>
            <a:pPr marL="448056" lvl="1" indent="0">
              <a:buNone/>
            </a:pPr>
            <a:endParaRPr lang="en-US" dirty="0"/>
          </a:p>
        </p:txBody>
      </p:sp>
      <p:pic>
        <p:nvPicPr>
          <p:cNvPr id="8194" name="Picture 2" descr="C:\Users\Owner\Desktop\ch2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Modality Use in Maturation-Remodeling Phase</a:t>
            </a:r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Wolf’s Law?</a:t>
            </a:r>
          </a:p>
          <a:p>
            <a:pPr algn="ctr"/>
            <a:r>
              <a:rPr lang="en-US" dirty="0" smtClean="0"/>
              <a:t>Yes or No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Wolf’s Law</a:t>
            </a:r>
          </a:p>
          <a:p>
            <a:pPr lvl="1"/>
            <a:r>
              <a:rPr lang="en-US" dirty="0" smtClean="0"/>
              <a:t>Bone will respond to the physical demands place upon it, causing it to remodel along lines of tension force</a:t>
            </a:r>
          </a:p>
          <a:p>
            <a:endParaRPr lang="en-US" dirty="0" smtClean="0"/>
          </a:p>
        </p:txBody>
      </p:sp>
      <p:pic>
        <p:nvPicPr>
          <p:cNvPr id="9218" name="Picture 2" descr="C:\Users\Owner\Desktop\ch2-3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17650"/>
            <a:ext cx="3581399" cy="39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Descriptive Injury Terms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Acute or Chronic?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Acute</a:t>
            </a:r>
          </a:p>
          <a:p>
            <a:pPr lvl="1"/>
            <a:r>
              <a:rPr lang="en-US" dirty="0" smtClean="0"/>
              <a:t>Beginning point for the injury</a:t>
            </a:r>
          </a:p>
          <a:p>
            <a:pPr lvl="1"/>
            <a:r>
              <a:rPr lang="en-US" dirty="0" smtClean="0"/>
              <a:t>Caused by trauma</a:t>
            </a:r>
          </a:p>
          <a:p>
            <a:r>
              <a:rPr lang="en-US" dirty="0" smtClean="0"/>
              <a:t>Chronic</a:t>
            </a:r>
          </a:p>
          <a:p>
            <a:pPr lvl="1"/>
            <a:r>
              <a:rPr lang="en-US" dirty="0" smtClean="0"/>
              <a:t>Result from overuse</a:t>
            </a:r>
          </a:p>
          <a:p>
            <a:pPr lvl="1"/>
            <a:r>
              <a:rPr lang="en-US" dirty="0" smtClean="0"/>
              <a:t>Repetitive dynamics</a:t>
            </a:r>
          </a:p>
        </p:txBody>
      </p:sp>
      <p:pic>
        <p:nvPicPr>
          <p:cNvPr id="4098" name="Picture 2" descr="C:\Users\michael.pringle\Desktop\ch2-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828800"/>
            <a:ext cx="4041775" cy="3581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Descriptive Injury Terms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Macro or Micro?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Macrotraumatic</a:t>
            </a:r>
            <a:r>
              <a:rPr lang="en-US" dirty="0" smtClean="0"/>
              <a:t> Injury</a:t>
            </a:r>
          </a:p>
          <a:p>
            <a:pPr lvl="1"/>
            <a:r>
              <a:rPr lang="en-US" dirty="0" smtClean="0"/>
              <a:t>Caused by trauma</a:t>
            </a:r>
          </a:p>
          <a:p>
            <a:pPr lvl="1"/>
            <a:r>
              <a:rPr lang="en-US" dirty="0" smtClean="0"/>
              <a:t>Immediate pain &amp; disability</a:t>
            </a:r>
          </a:p>
          <a:p>
            <a:r>
              <a:rPr lang="en-US" dirty="0" err="1" smtClean="0"/>
              <a:t>Microtraumatic</a:t>
            </a:r>
            <a:r>
              <a:rPr lang="en-US" dirty="0" smtClean="0"/>
              <a:t> Injury</a:t>
            </a:r>
          </a:p>
          <a:p>
            <a:pPr lvl="1"/>
            <a:r>
              <a:rPr lang="en-US" dirty="0" smtClean="0"/>
              <a:t>Most often overuse injuries</a:t>
            </a:r>
          </a:p>
          <a:p>
            <a:pPr lvl="1"/>
            <a:r>
              <a:rPr lang="en-US" dirty="0" smtClean="0"/>
              <a:t>Repetitive overloading</a:t>
            </a:r>
          </a:p>
          <a:p>
            <a:pPr lvl="1"/>
            <a:r>
              <a:rPr lang="en-US" dirty="0" smtClean="0"/>
              <a:t>Continuous incorrect mechanism</a:t>
            </a:r>
          </a:p>
          <a:p>
            <a:r>
              <a:rPr lang="en-US" dirty="0" smtClean="0"/>
              <a:t>Secondary Injury</a:t>
            </a:r>
          </a:p>
          <a:p>
            <a:pPr lvl="1"/>
            <a:r>
              <a:rPr lang="en-US" dirty="0" smtClean="0"/>
              <a:t>Results from primary injury</a:t>
            </a:r>
          </a:p>
          <a:p>
            <a:pPr lvl="1"/>
            <a:r>
              <a:rPr lang="en-US" dirty="0" smtClean="0"/>
              <a:t>Inflammation</a:t>
            </a:r>
          </a:p>
          <a:p>
            <a:pPr lvl="1"/>
            <a:r>
              <a:rPr lang="en-US" dirty="0" smtClean="0"/>
              <a:t>Secondary Hypoxic Injury</a:t>
            </a:r>
          </a:p>
        </p:txBody>
      </p:sp>
      <p:pic>
        <p:nvPicPr>
          <p:cNvPr id="5122" name="Picture 2" descr="C:\Users\michael.pringle\Desktop\ch2-4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76400"/>
            <a:ext cx="3581399" cy="3809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629400"/>
          </a:xfrm>
        </p:spPr>
        <p:txBody>
          <a:bodyPr/>
          <a:lstStyle/>
          <a:p>
            <a:pPr>
              <a:buNone/>
            </a:pPr>
            <a:r>
              <a:rPr lang="en-US" sz="1100" dirty="0" smtClean="0"/>
              <a:t>					TRAUMA</a:t>
            </a:r>
          </a:p>
          <a:p>
            <a:pPr algn="ctr">
              <a:buNone/>
            </a:pPr>
            <a:endParaRPr lang="en-US" sz="1100" dirty="0" smtClean="0"/>
          </a:p>
          <a:p>
            <a:pPr algn="ctr">
              <a:buNone/>
            </a:pPr>
            <a:endParaRPr lang="en-US" sz="1100" dirty="0" smtClean="0"/>
          </a:p>
          <a:p>
            <a:pPr algn="ctr">
              <a:buNone/>
            </a:pPr>
            <a:r>
              <a:rPr lang="en-US" sz="1100" dirty="0" smtClean="0"/>
              <a:t>PRIMARY INJURY</a:t>
            </a:r>
          </a:p>
          <a:p>
            <a:pPr>
              <a:buNone/>
            </a:pPr>
            <a:r>
              <a:rPr lang="en-US" sz="1100" dirty="0" smtClean="0"/>
              <a:t>					Blood</a:t>
            </a:r>
          </a:p>
          <a:p>
            <a:pPr>
              <a:buNone/>
            </a:pPr>
            <a:r>
              <a:rPr lang="en-US" sz="1100" dirty="0" smtClean="0"/>
              <a:t>Greater risk of  </a:t>
            </a:r>
            <a:r>
              <a:rPr lang="en-US" sz="1100" dirty="0" err="1" smtClean="0"/>
              <a:t>reinjury</a:t>
            </a:r>
            <a:r>
              <a:rPr lang="en-US" sz="1100" dirty="0" smtClean="0"/>
              <a:t>			Damaged tissue		          Reduced risk of </a:t>
            </a:r>
            <a:r>
              <a:rPr lang="en-US" sz="1100" dirty="0" err="1" smtClean="0"/>
              <a:t>reinjury</a:t>
            </a: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		Hematoma		                   SECONDAY RESPONSE		          Scab</a:t>
            </a:r>
          </a:p>
          <a:p>
            <a:pPr>
              <a:buNone/>
            </a:pPr>
            <a:r>
              <a:rPr lang="en-US" sz="1100" dirty="0" smtClean="0"/>
              <a:t>					Edema</a:t>
            </a:r>
          </a:p>
          <a:p>
            <a:pPr>
              <a:buNone/>
            </a:pPr>
            <a:r>
              <a:rPr lang="en-US" sz="1100" dirty="0" smtClean="0"/>
              <a:t>					Hypoxic damaged tissue</a:t>
            </a:r>
          </a:p>
          <a:p>
            <a:pPr>
              <a:buNone/>
            </a:pPr>
            <a:r>
              <a:rPr lang="en-US" sz="1100" dirty="0" smtClean="0"/>
              <a:t>					Bleeding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Return to activity		                   INFLAMMATION			               Return to full activity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					     Pain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					</a:t>
            </a:r>
          </a:p>
          <a:p>
            <a:pPr>
              <a:buNone/>
            </a:pPr>
            <a:r>
              <a:rPr lang="en-US" sz="1100" dirty="0" smtClean="0"/>
              <a:t>					   Guarding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Less than optimal recovery		                    REPAIR PHASES		                    Optimal recovery</a:t>
            </a:r>
          </a:p>
          <a:p>
            <a:pPr>
              <a:buNone/>
            </a:pPr>
            <a:r>
              <a:rPr lang="en-US" sz="1100" dirty="0" smtClean="0"/>
              <a:t>					Inflammation</a:t>
            </a:r>
          </a:p>
          <a:p>
            <a:pPr>
              <a:buNone/>
            </a:pPr>
            <a:r>
              <a:rPr lang="en-US" sz="1100" dirty="0" smtClean="0"/>
              <a:t>					</a:t>
            </a:r>
            <a:r>
              <a:rPr lang="en-US" sz="1100" dirty="0" err="1" smtClean="0"/>
              <a:t>Fibroplastic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					Maturation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Inadequate			                         ATROPHY				Adequate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				                     REHABILITATION</a:t>
            </a:r>
          </a:p>
          <a:p>
            <a:pPr>
              <a:buNone/>
            </a:pPr>
            <a:endParaRPr lang="en-US" sz="11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305300" y="647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209800" y="1219200"/>
            <a:ext cx="1981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209800" y="22098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57400" y="2286000"/>
            <a:ext cx="1905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343400" y="2971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57800" y="1143000"/>
            <a:ext cx="2057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38800" y="22098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5105400" y="2286000"/>
            <a:ext cx="2209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381500" y="40767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267200" y="3505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3352800" y="39624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229100" y="40005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457700" y="5600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381500" y="6134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4876800" y="381000"/>
            <a:ext cx="3352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7581900" y="22479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7772400" y="40386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8115300" y="52959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334000" y="5867400"/>
            <a:ext cx="2438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1066800" y="381000"/>
            <a:ext cx="3124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 flipH="1" flipV="1">
            <a:off x="152400" y="22860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H="1" flipV="1">
            <a:off x="228600" y="40386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533400" y="5334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1371600" y="5867400"/>
            <a:ext cx="2667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Signs of Inflammation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How many signs of inflammation can be identified?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Redness</a:t>
            </a:r>
          </a:p>
          <a:p>
            <a:r>
              <a:rPr lang="en-US" dirty="0" smtClean="0"/>
              <a:t>Swelling</a:t>
            </a:r>
          </a:p>
          <a:p>
            <a:r>
              <a:rPr lang="en-US" dirty="0" smtClean="0"/>
              <a:t>Tenderness to touch</a:t>
            </a:r>
          </a:p>
          <a:p>
            <a:r>
              <a:rPr lang="en-US" dirty="0" smtClean="0"/>
              <a:t>Increased temperature</a:t>
            </a:r>
          </a:p>
          <a:p>
            <a:r>
              <a:rPr lang="en-US" dirty="0" smtClean="0"/>
              <a:t>Loss of function</a:t>
            </a:r>
          </a:p>
          <a:p>
            <a:endParaRPr lang="en-US" dirty="0"/>
          </a:p>
        </p:txBody>
      </p:sp>
      <p:pic>
        <p:nvPicPr>
          <p:cNvPr id="6146" name="Picture 2" descr="C:\Users\michael.pringle\Desktop\ch2-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3846512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r>
              <a:rPr lang="en-US" sz="1200" dirty="0" smtClean="0"/>
              <a:t>                                                                                               (Strong contracted scar develops, increasing strength</a:t>
            </a:r>
          </a:p>
          <a:p>
            <a:r>
              <a:rPr lang="en-US" sz="1100" dirty="0" smtClean="0"/>
              <a:t>                                                                                                           </a:t>
            </a:r>
            <a:r>
              <a:rPr lang="en-US" sz="1200" dirty="0" smtClean="0"/>
              <a:t>  and full return to function)  3 weeks-2years</a:t>
            </a:r>
            <a:endParaRPr lang="en-US" sz="1100" dirty="0" smtClean="0"/>
          </a:p>
          <a:p>
            <a:pPr lvl="1">
              <a:buNone/>
            </a:pPr>
            <a:endParaRPr lang="en-US" sz="1100" dirty="0" smtClean="0"/>
          </a:p>
          <a:p>
            <a:pPr lvl="1">
              <a:buNone/>
            </a:pPr>
            <a:r>
              <a:rPr lang="en-US" sz="1200" dirty="0" smtClean="0"/>
              <a:t>                                                              Fibroblastic-repair phase</a:t>
            </a:r>
          </a:p>
          <a:p>
            <a:pPr lvl="1">
              <a:buNone/>
            </a:pPr>
            <a:r>
              <a:rPr lang="en-US" sz="1100" dirty="0" smtClean="0"/>
              <a:t>	</a:t>
            </a:r>
          </a:p>
          <a:p>
            <a:pPr lvl="1">
              <a:buNone/>
            </a:pPr>
            <a:endParaRPr lang="en-US" sz="1100" dirty="0" smtClean="0"/>
          </a:p>
          <a:p>
            <a:pPr lvl="1">
              <a:buNone/>
            </a:pPr>
            <a:r>
              <a:rPr lang="en-US" sz="1100" dirty="0" smtClean="0"/>
              <a:t>                                                            (diminishing pain &amp; tenderness, </a:t>
            </a:r>
          </a:p>
          <a:p>
            <a:pPr lvl="1"/>
            <a:r>
              <a:rPr lang="en-US" sz="1100" dirty="0" smtClean="0"/>
              <a:t>                                                       gradual return to function)</a:t>
            </a:r>
          </a:p>
          <a:p>
            <a:pPr lvl="4">
              <a:buNone/>
            </a:pPr>
            <a:r>
              <a:rPr lang="en-US" sz="1100" dirty="0" smtClean="0"/>
              <a:t>			</a:t>
            </a:r>
            <a:r>
              <a:rPr lang="en-US" sz="1200" dirty="0" smtClean="0"/>
              <a:t>2 days – 6 weeks</a:t>
            </a:r>
            <a:r>
              <a:rPr lang="en-US" sz="1100" dirty="0" smtClean="0"/>
              <a:t>)</a:t>
            </a:r>
            <a:endParaRPr lang="en-US" sz="1200" dirty="0" smtClean="0"/>
          </a:p>
          <a:p>
            <a:endParaRPr lang="en-US" sz="1100" dirty="0" smtClean="0"/>
          </a:p>
          <a:p>
            <a:pPr lvl="1">
              <a:buNone/>
            </a:pPr>
            <a:r>
              <a:rPr lang="en-US" sz="1100" dirty="0" smtClean="0"/>
              <a:t>	</a:t>
            </a:r>
          </a:p>
          <a:p>
            <a:pPr lvl="1">
              <a:buNone/>
            </a:pPr>
            <a:r>
              <a:rPr lang="en-US" sz="1200" dirty="0" smtClean="0"/>
              <a:t>Inflammatory-response</a:t>
            </a:r>
          </a:p>
          <a:p>
            <a:pPr lvl="1">
              <a:buNone/>
            </a:pPr>
            <a:r>
              <a:rPr lang="en-US" sz="1200" dirty="0" smtClean="0"/>
              <a:t>	phase</a:t>
            </a:r>
          </a:p>
          <a:p>
            <a:pPr lvl="1">
              <a:buNone/>
            </a:pPr>
            <a:endParaRPr lang="en-US" sz="1100" dirty="0" smtClean="0"/>
          </a:p>
          <a:p>
            <a:pPr lvl="1">
              <a:buNone/>
            </a:pPr>
            <a:r>
              <a:rPr lang="en-US" sz="1100" dirty="0" smtClean="0"/>
              <a:t>	(Redness, swelling, tenderness</a:t>
            </a:r>
          </a:p>
          <a:p>
            <a:pPr lvl="1">
              <a:buNone/>
            </a:pPr>
            <a:r>
              <a:rPr lang="en-US" sz="1100" dirty="0" smtClean="0"/>
              <a:t>	increased temperature, loss of function)</a:t>
            </a:r>
          </a:p>
          <a:p>
            <a:pPr>
              <a:buNone/>
            </a:pPr>
            <a:r>
              <a:rPr lang="en-US" sz="1100" dirty="0" smtClean="0"/>
              <a:t>Initial		0-4 days</a:t>
            </a:r>
          </a:p>
          <a:p>
            <a:pPr>
              <a:buNone/>
            </a:pPr>
            <a:r>
              <a:rPr lang="en-US" sz="1100" dirty="0" smtClean="0"/>
              <a:t>Injury					</a:t>
            </a:r>
          </a:p>
          <a:p>
            <a:pPr>
              <a:buNone/>
            </a:pPr>
            <a:r>
              <a:rPr lang="en-US" sz="1100" dirty="0" smtClean="0"/>
              <a:t>					Time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219200" y="3886200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60960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90600" y="53340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05000" y="4114800"/>
            <a:ext cx="3810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76800" y="2971800"/>
            <a:ext cx="3886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Therapeutic Modalities to Affect the Healing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You Are Inflammation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Skin attaches to underlying bone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Show me:</a:t>
            </a:r>
          </a:p>
          <a:p>
            <a:pPr lvl="1"/>
            <a:r>
              <a:rPr lang="en-US" dirty="0" smtClean="0"/>
              <a:t>Epidermis</a:t>
            </a:r>
          </a:p>
          <a:p>
            <a:pPr lvl="1"/>
            <a:r>
              <a:rPr lang="en-US" dirty="0" smtClean="0"/>
              <a:t>Dermis</a:t>
            </a:r>
          </a:p>
          <a:p>
            <a:pPr lvl="1"/>
            <a:r>
              <a:rPr lang="en-US" dirty="0" err="1" smtClean="0"/>
              <a:t>Subcutis</a:t>
            </a:r>
            <a:endParaRPr lang="en-US" dirty="0" smtClean="0"/>
          </a:p>
          <a:p>
            <a:pPr lvl="1"/>
            <a:r>
              <a:rPr lang="en-US" dirty="0" smtClean="0"/>
              <a:t>Veins</a:t>
            </a:r>
          </a:p>
          <a:p>
            <a:pPr lvl="1"/>
            <a:r>
              <a:rPr lang="en-US" dirty="0" smtClean="0"/>
              <a:t>Artery</a:t>
            </a:r>
          </a:p>
          <a:p>
            <a:pPr lvl="1"/>
            <a:r>
              <a:rPr lang="en-US" dirty="0" smtClean="0"/>
              <a:t>Nerves</a:t>
            </a:r>
          </a:p>
          <a:p>
            <a:pPr lvl="1"/>
            <a:r>
              <a:rPr lang="en-US" dirty="0" smtClean="0"/>
              <a:t>Lymph vessels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Introduce Inflammation/Injury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What happened?</a:t>
            </a:r>
          </a:p>
          <a:p>
            <a:endParaRPr lang="en-US" dirty="0" smtClean="0"/>
          </a:p>
        </p:txBody>
      </p:sp>
      <p:pic>
        <p:nvPicPr>
          <p:cNvPr id="8195" name="Picture 3" descr="C:\Users\michael.pringle\Desktop\ch2-7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162" y="1626394"/>
            <a:ext cx="36195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635</TotalTime>
  <Words>1450</Words>
  <Application>Microsoft Office PowerPoint</Application>
  <PresentationFormat>On-screen Show (4:3)</PresentationFormat>
  <Paragraphs>375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Technic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PowerPoint Presentation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  <vt:lpstr>Using Therapeutic Modalities to Affect the Healing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Therapeutic Modalities to Affect the Healing Process</dc:title>
  <dc:creator>michael.pringle</dc:creator>
  <cp:lastModifiedBy>Owner</cp:lastModifiedBy>
  <cp:revision>64</cp:revision>
  <dcterms:created xsi:type="dcterms:W3CDTF">2011-08-18T14:46:54Z</dcterms:created>
  <dcterms:modified xsi:type="dcterms:W3CDTF">2011-09-03T00:35:39Z</dcterms:modified>
</cp:coreProperties>
</file>