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A3A8-66B9-47F8-AA19-0F3E73A0A10D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EFE2D69-2AFA-4EA3-ACB4-92E287052FB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A3A8-66B9-47F8-AA19-0F3E73A0A10D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2D69-2AFA-4EA3-ACB4-92E287052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A3A8-66B9-47F8-AA19-0F3E73A0A10D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2D69-2AFA-4EA3-ACB4-92E287052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A3A8-66B9-47F8-AA19-0F3E73A0A10D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2D69-2AFA-4EA3-ACB4-92E287052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A3A8-66B9-47F8-AA19-0F3E73A0A10D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2D69-2AFA-4EA3-ACB4-92E287052FB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A3A8-66B9-47F8-AA19-0F3E73A0A10D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2D69-2AFA-4EA3-ACB4-92E287052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A3A8-66B9-47F8-AA19-0F3E73A0A10D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2D69-2AFA-4EA3-ACB4-92E287052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A3A8-66B9-47F8-AA19-0F3E73A0A10D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2D69-2AFA-4EA3-ACB4-92E287052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A3A8-66B9-47F8-AA19-0F3E73A0A10D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2D69-2AFA-4EA3-ACB4-92E287052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A3A8-66B9-47F8-AA19-0F3E73A0A10D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2D69-2AFA-4EA3-ACB4-92E287052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A3A8-66B9-47F8-AA19-0F3E73A0A10D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E2D69-2AFA-4EA3-ACB4-92E287052FB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E46A3A8-66B9-47F8-AA19-0F3E73A0A10D}" type="datetimeFigureOut">
              <a:rPr lang="en-US" smtClean="0"/>
              <a:t>9/4/2011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EFE2D69-2AFA-4EA3-ACB4-92E287052F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572000"/>
            <a:ext cx="6553200" cy="60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Chapter 1</a:t>
            </a:r>
          </a:p>
          <a:p>
            <a:r>
              <a:rPr lang="en-US" dirty="0" smtClean="0"/>
              <a:t>Pathology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2590799"/>
          </a:xfrm>
        </p:spPr>
        <p:txBody>
          <a:bodyPr/>
          <a:lstStyle/>
          <a:p>
            <a:r>
              <a:rPr lang="en-US" dirty="0" smtClean="0"/>
              <a:t>Principles of Clinical Pathology &amp; Decision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19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used by athletic trainers </a:t>
            </a:r>
            <a:r>
              <a:rPr lang="en-US" dirty="0" smtClean="0"/>
              <a:t>to formulate </a:t>
            </a:r>
            <a:r>
              <a:rPr lang="en-US" dirty="0"/>
              <a:t>a </a:t>
            </a:r>
            <a:r>
              <a:rPr lang="en-US" dirty="0" smtClean="0"/>
              <a:t>diagnosis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nformation </a:t>
            </a:r>
            <a:r>
              <a:rPr lang="en-US" dirty="0"/>
              <a:t>from medical history and </a:t>
            </a:r>
            <a:r>
              <a:rPr lang="en-US" dirty="0" smtClean="0"/>
              <a:t>physical examination </a:t>
            </a:r>
            <a:r>
              <a:rPr lang="en-US" dirty="0"/>
              <a:t>used to determine a </a:t>
            </a:r>
            <a:r>
              <a:rPr lang="en-US" dirty="0" smtClean="0"/>
              <a:t>differential diagnosis </a:t>
            </a:r>
            <a:r>
              <a:rPr lang="en-US" dirty="0"/>
              <a:t>&amp; best course of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07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athletic trainer’s diagnosis </a:t>
            </a:r>
            <a:r>
              <a:rPr lang="en-US" dirty="0" smtClean="0"/>
              <a:t>may lead </a:t>
            </a:r>
            <a:r>
              <a:rPr lang="en-US" dirty="0"/>
              <a:t>to actions such </a:t>
            </a:r>
            <a:r>
              <a:rPr lang="en-US" dirty="0" smtClean="0"/>
              <a:t>as: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irst aid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mergency transport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reatment </a:t>
            </a:r>
            <a:r>
              <a:rPr lang="en-US" dirty="0"/>
              <a:t>and </a:t>
            </a:r>
            <a:r>
              <a:rPr lang="en-US" dirty="0" smtClean="0"/>
              <a:t>rehabilitation</a:t>
            </a:r>
          </a:p>
          <a:p>
            <a:pPr lvl="1"/>
            <a:r>
              <a:rPr lang="en-US" dirty="0" smtClean="0"/>
              <a:t>Reassessment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odification </a:t>
            </a:r>
            <a:r>
              <a:rPr lang="en-US" dirty="0"/>
              <a:t>of </a:t>
            </a:r>
            <a:r>
              <a:rPr lang="en-US" dirty="0" smtClean="0"/>
              <a:t>activity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eferral </a:t>
            </a:r>
            <a:r>
              <a:rPr lang="en-US" dirty="0"/>
              <a:t>to other health care specialists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59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Recognizing characteristic patterns </a:t>
            </a:r>
            <a:r>
              <a:rPr lang="en-US" dirty="0" smtClean="0"/>
              <a:t>of signs </a:t>
            </a:r>
            <a:r>
              <a:rPr lang="en-US" dirty="0"/>
              <a:t>and symptoms can </a:t>
            </a:r>
            <a:r>
              <a:rPr lang="en-US" dirty="0" smtClean="0"/>
              <a:t>suggest potential </a:t>
            </a:r>
            <a:r>
              <a:rPr lang="en-US" dirty="0"/>
              <a:t>pathogenesis and help </a:t>
            </a:r>
            <a:r>
              <a:rPr lang="en-US" dirty="0" smtClean="0"/>
              <a:t>to determine </a:t>
            </a:r>
            <a:r>
              <a:rPr lang="en-US" dirty="0"/>
              <a:t>a course of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25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“an account of the events” related </a:t>
            </a:r>
            <a:r>
              <a:rPr lang="en-US" dirty="0" smtClean="0"/>
              <a:t>to a </a:t>
            </a:r>
            <a:r>
              <a:rPr lang="en-US" dirty="0"/>
              <a:t>patient’s state of health</a:t>
            </a:r>
          </a:p>
          <a:p>
            <a:r>
              <a:rPr lang="en-US" dirty="0" smtClean="0"/>
              <a:t>the </a:t>
            </a:r>
            <a:r>
              <a:rPr lang="en-US" dirty="0"/>
              <a:t>scope of the medical </a:t>
            </a:r>
            <a:r>
              <a:rPr lang="en-US" dirty="0" smtClean="0"/>
              <a:t>history should </a:t>
            </a:r>
            <a:r>
              <a:rPr lang="en-US" dirty="0"/>
              <a:t>be appropriate for the </a:t>
            </a:r>
            <a:r>
              <a:rPr lang="en-US" dirty="0" smtClean="0"/>
              <a:t>specific injury/illness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70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Purposes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potential </a:t>
            </a:r>
            <a:r>
              <a:rPr lang="en-US" dirty="0" smtClean="0"/>
              <a:t>pathogenesis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co-existing </a:t>
            </a:r>
            <a:r>
              <a:rPr lang="en-US" dirty="0" smtClean="0"/>
              <a:t>conditions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the stage of the injury or </a:t>
            </a:r>
            <a:r>
              <a:rPr lang="en-US" dirty="0" smtClean="0"/>
              <a:t>illness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contraindications to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9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be thorough and </a:t>
            </a:r>
            <a:r>
              <a:rPr lang="en-US" dirty="0" smtClean="0"/>
              <a:t>complete</a:t>
            </a:r>
          </a:p>
          <a:p>
            <a:pPr lvl="1"/>
            <a:r>
              <a:rPr lang="en-US" dirty="0" smtClean="0"/>
              <a:t>established </a:t>
            </a:r>
            <a:r>
              <a:rPr lang="en-US" dirty="0"/>
              <a:t>rapport with </a:t>
            </a:r>
            <a:r>
              <a:rPr lang="en-US" dirty="0" smtClean="0"/>
              <a:t>patient</a:t>
            </a:r>
          </a:p>
          <a:p>
            <a:pPr lvl="1"/>
            <a:r>
              <a:rPr lang="en-US" dirty="0" smtClean="0"/>
              <a:t>guides </a:t>
            </a:r>
            <a:r>
              <a:rPr lang="en-US" dirty="0"/>
              <a:t>the physical 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742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chief complaint</a:t>
            </a:r>
          </a:p>
          <a:p>
            <a:pPr lvl="1"/>
            <a:r>
              <a:rPr lang="en-US" dirty="0" smtClean="0"/>
              <a:t>description </a:t>
            </a:r>
            <a:r>
              <a:rPr lang="en-US" dirty="0"/>
              <a:t>and course of present </a:t>
            </a:r>
            <a:r>
              <a:rPr lang="en-US" dirty="0" smtClean="0"/>
              <a:t>illness</a:t>
            </a:r>
          </a:p>
          <a:p>
            <a:pPr lvl="1"/>
            <a:r>
              <a:rPr lang="en-US" dirty="0" smtClean="0"/>
              <a:t>personal </a:t>
            </a:r>
            <a:r>
              <a:rPr lang="en-US" dirty="0"/>
              <a:t>medical </a:t>
            </a:r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family </a:t>
            </a:r>
            <a:r>
              <a:rPr lang="en-US" dirty="0"/>
              <a:t>medical </a:t>
            </a:r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of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91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Current Injury/Illness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did your condition start?</a:t>
            </a:r>
          </a:p>
          <a:p>
            <a:r>
              <a:rPr lang="en-US" dirty="0" smtClean="0"/>
              <a:t>What </a:t>
            </a:r>
            <a:r>
              <a:rPr lang="en-US" dirty="0"/>
              <a:t>makes your condition better?</a:t>
            </a:r>
          </a:p>
          <a:p>
            <a:r>
              <a:rPr lang="en-US" dirty="0" smtClean="0"/>
              <a:t>What </a:t>
            </a:r>
            <a:r>
              <a:rPr lang="en-US" dirty="0"/>
              <a:t>makes it worse?</a:t>
            </a:r>
          </a:p>
          <a:p>
            <a:r>
              <a:rPr lang="en-US" dirty="0" smtClean="0"/>
              <a:t>Is </a:t>
            </a:r>
            <a:r>
              <a:rPr lang="en-US" dirty="0"/>
              <a:t>your condition better or worse in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morning or at night?</a:t>
            </a:r>
          </a:p>
          <a:p>
            <a:r>
              <a:rPr lang="en-US" dirty="0" smtClean="0"/>
              <a:t>Is </a:t>
            </a:r>
            <a:r>
              <a:rPr lang="en-US" dirty="0"/>
              <a:t>your condition better or worse </a:t>
            </a:r>
            <a:r>
              <a:rPr lang="en-US" dirty="0" smtClean="0"/>
              <a:t>with breathing</a:t>
            </a:r>
            <a:r>
              <a:rPr lang="en-US" dirty="0"/>
              <a:t>, urination, </a:t>
            </a:r>
            <a:r>
              <a:rPr lang="en-US" dirty="0" smtClean="0"/>
              <a:t>eating, excitement </a:t>
            </a:r>
            <a:r>
              <a:rPr lang="en-US" dirty="0"/>
              <a:t>or stress, rest, or </a:t>
            </a:r>
            <a:r>
              <a:rPr lang="en-US" dirty="0" smtClean="0"/>
              <a:t>certain body </a:t>
            </a:r>
            <a:r>
              <a:rPr lang="en-US" dirty="0"/>
              <a:t>positions?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53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Current Injury/Illness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you had X-rays, MRIs, or CT scans for this</a:t>
            </a:r>
          </a:p>
          <a:p>
            <a:r>
              <a:rPr lang="en-US" dirty="0"/>
              <a:t>condition?</a:t>
            </a:r>
          </a:p>
          <a:p>
            <a:r>
              <a:rPr lang="en-US" dirty="0" smtClean="0"/>
              <a:t>What </a:t>
            </a:r>
            <a:r>
              <a:rPr lang="en-US" dirty="0"/>
              <a:t>treatment have you received for </a:t>
            </a:r>
            <a:r>
              <a:rPr lang="en-US" dirty="0" smtClean="0"/>
              <a:t>this condition</a:t>
            </a:r>
            <a:r>
              <a:rPr lang="en-US" dirty="0"/>
              <a:t>?</a:t>
            </a:r>
          </a:p>
          <a:p>
            <a:r>
              <a:rPr lang="en-US" dirty="0" smtClean="0"/>
              <a:t>Is </a:t>
            </a:r>
            <a:r>
              <a:rPr lang="en-US" dirty="0"/>
              <a:t>your condition getting better, getting worse, </a:t>
            </a:r>
            <a:r>
              <a:rPr lang="en-US" dirty="0" smtClean="0"/>
              <a:t>or not </a:t>
            </a:r>
            <a:r>
              <a:rPr lang="en-US" dirty="0"/>
              <a:t>changing either way?</a:t>
            </a:r>
          </a:p>
          <a:p>
            <a:r>
              <a:rPr lang="en-US" dirty="0" smtClean="0"/>
              <a:t>Have </a:t>
            </a:r>
            <a:r>
              <a:rPr lang="en-US" dirty="0"/>
              <a:t>you ever had any condition like </a:t>
            </a:r>
            <a:r>
              <a:rPr lang="en-US" dirty="0" smtClean="0"/>
              <a:t>this before</a:t>
            </a:r>
            <a:r>
              <a:rPr lang="en-US" dirty="0"/>
              <a:t>?</a:t>
            </a:r>
          </a:p>
          <a:p>
            <a:r>
              <a:rPr lang="en-US" dirty="0" smtClean="0"/>
              <a:t>Is </a:t>
            </a:r>
            <a:r>
              <a:rPr lang="en-US" dirty="0"/>
              <a:t>there anything else I need to know about </a:t>
            </a:r>
            <a:r>
              <a:rPr lang="en-US" dirty="0" smtClean="0"/>
              <a:t>you or </a:t>
            </a:r>
            <a:r>
              <a:rPr lang="en-US" dirty="0"/>
              <a:t>your condition?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31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Imaging </a:t>
            </a:r>
            <a:r>
              <a:rPr lang="en-US" dirty="0"/>
              <a:t>studies and laboratory </a:t>
            </a:r>
            <a:r>
              <a:rPr lang="en-US" dirty="0" smtClean="0"/>
              <a:t>tests, and </a:t>
            </a:r>
            <a:r>
              <a:rPr lang="en-US" dirty="0"/>
              <a:t>when those tests </a:t>
            </a:r>
            <a:r>
              <a:rPr lang="en-US" dirty="0" smtClean="0"/>
              <a:t>were performed</a:t>
            </a:r>
            <a:r>
              <a:rPr lang="en-US" dirty="0"/>
              <a:t>, should be documented</a:t>
            </a:r>
          </a:p>
          <a:p>
            <a:r>
              <a:rPr lang="en-US" dirty="0" smtClean="0"/>
              <a:t>Medications </a:t>
            </a:r>
            <a:r>
              <a:rPr lang="en-US" dirty="0"/>
              <a:t>(both prescription </a:t>
            </a:r>
            <a:r>
              <a:rPr lang="en-US" dirty="0" smtClean="0"/>
              <a:t>and nonprescription</a:t>
            </a:r>
            <a:r>
              <a:rPr lang="en-US" dirty="0"/>
              <a:t>) for all current </a:t>
            </a:r>
            <a:r>
              <a:rPr lang="en-US" dirty="0" smtClean="0"/>
              <a:t>and coexisting </a:t>
            </a:r>
            <a:r>
              <a:rPr lang="en-US" dirty="0"/>
              <a:t>conditions should </a:t>
            </a:r>
            <a:r>
              <a:rPr lang="en-US" dirty="0" smtClean="0"/>
              <a:t>be recorded</a:t>
            </a:r>
            <a:endParaRPr lang="en-US" dirty="0"/>
          </a:p>
          <a:p>
            <a:r>
              <a:rPr lang="en-US" dirty="0" smtClean="0"/>
              <a:t>Many </a:t>
            </a:r>
            <a:r>
              <a:rPr lang="en-US" dirty="0"/>
              <a:t>medications have side </a:t>
            </a:r>
            <a:r>
              <a:rPr lang="en-US" dirty="0" smtClean="0"/>
              <a:t>effects or </a:t>
            </a:r>
            <a:r>
              <a:rPr lang="en-US" dirty="0"/>
              <a:t>require treatment precautions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Pathology </a:t>
            </a:r>
            <a:r>
              <a:rPr lang="en-US" dirty="0"/>
              <a:t>– the study of the </a:t>
            </a:r>
            <a:r>
              <a:rPr lang="en-US" dirty="0" smtClean="0"/>
              <a:t>biological causes</a:t>
            </a:r>
            <a:r>
              <a:rPr lang="en-US" dirty="0"/>
              <a:t>, effects, and processes of disease</a:t>
            </a:r>
          </a:p>
          <a:p>
            <a:r>
              <a:rPr lang="en-US" i="1" dirty="0" smtClean="0"/>
              <a:t>Pathogenesis </a:t>
            </a:r>
            <a:r>
              <a:rPr lang="en-US" dirty="0"/>
              <a:t>– the underlying cause of </a:t>
            </a:r>
            <a:r>
              <a:rPr lang="en-US" dirty="0" smtClean="0"/>
              <a:t>a disease </a:t>
            </a:r>
            <a:r>
              <a:rPr lang="en-US" dirty="0"/>
              <a:t>or the development of a disease</a:t>
            </a:r>
          </a:p>
          <a:p>
            <a:r>
              <a:rPr lang="en-US" i="1" dirty="0" smtClean="0"/>
              <a:t>Etiology </a:t>
            </a:r>
            <a:r>
              <a:rPr lang="en-US" dirty="0"/>
              <a:t>– the mechanisms of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97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Mechanical</a:t>
            </a:r>
          </a:p>
          <a:p>
            <a:pPr lvl="1"/>
            <a:r>
              <a:rPr lang="en-US" dirty="0" smtClean="0"/>
              <a:t>caused </a:t>
            </a:r>
            <a:r>
              <a:rPr lang="en-US" dirty="0"/>
              <a:t>by musculoskeletal </a:t>
            </a:r>
            <a:r>
              <a:rPr lang="en-US" dirty="0" smtClean="0"/>
              <a:t>injuries</a:t>
            </a:r>
          </a:p>
          <a:p>
            <a:pPr lvl="1"/>
            <a:r>
              <a:rPr lang="en-US" dirty="0" smtClean="0"/>
              <a:t>appears </a:t>
            </a:r>
            <a:r>
              <a:rPr lang="en-US" dirty="0"/>
              <a:t>only in the injured </a:t>
            </a:r>
            <a:r>
              <a:rPr lang="en-US" dirty="0" smtClean="0"/>
              <a:t>structure</a:t>
            </a:r>
          </a:p>
          <a:p>
            <a:pPr lvl="1"/>
            <a:r>
              <a:rPr lang="en-US" dirty="0" smtClean="0"/>
              <a:t>Intermittent</a:t>
            </a:r>
            <a:endParaRPr lang="en-US" dirty="0"/>
          </a:p>
          <a:p>
            <a:pPr lvl="1"/>
            <a:r>
              <a:rPr lang="en-US" dirty="0" smtClean="0"/>
              <a:t>related </a:t>
            </a:r>
            <a:r>
              <a:rPr lang="en-US" dirty="0"/>
              <a:t>to movement or </a:t>
            </a:r>
            <a:r>
              <a:rPr lang="en-US" dirty="0" smtClean="0"/>
              <a:t>position</a:t>
            </a:r>
          </a:p>
          <a:p>
            <a:pPr lvl="1"/>
            <a:r>
              <a:rPr lang="en-US" dirty="0" smtClean="0"/>
              <a:t>relieved </a:t>
            </a:r>
            <a:r>
              <a:rPr lang="en-US" dirty="0"/>
              <a:t>by removing the offending 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60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Chemical</a:t>
            </a:r>
          </a:p>
          <a:p>
            <a:pPr lvl="1"/>
            <a:r>
              <a:rPr lang="en-US" i="1" dirty="0" smtClean="0"/>
              <a:t>biochemical </a:t>
            </a:r>
            <a:r>
              <a:rPr lang="en-US" i="1" dirty="0"/>
              <a:t>substances released with tissue </a:t>
            </a:r>
            <a:r>
              <a:rPr lang="en-US" i="1" dirty="0" smtClean="0"/>
              <a:t>injury can </a:t>
            </a:r>
            <a:r>
              <a:rPr lang="en-US" i="1" dirty="0"/>
              <a:t>produce pain and </a:t>
            </a:r>
            <a:r>
              <a:rPr lang="en-US" i="1" dirty="0" smtClean="0"/>
              <a:t>inflammation</a:t>
            </a:r>
          </a:p>
          <a:p>
            <a:pPr lvl="1"/>
            <a:r>
              <a:rPr lang="en-US" i="1" dirty="0" smtClean="0"/>
              <a:t>this </a:t>
            </a:r>
            <a:r>
              <a:rPr lang="en-US" i="1" dirty="0"/>
              <a:t>type of pain is constant, although intensity </a:t>
            </a:r>
            <a:r>
              <a:rPr lang="en-US" i="1" dirty="0" smtClean="0"/>
              <a:t>may change</a:t>
            </a:r>
            <a:r>
              <a:rPr lang="en-US" i="1" dirty="0"/>
              <a:t>, and cannot be relieved by movement </a:t>
            </a:r>
            <a:r>
              <a:rPr lang="en-US" i="1" dirty="0" smtClean="0"/>
              <a:t>or position</a:t>
            </a:r>
            <a:r>
              <a:rPr lang="en-US" i="1" dirty="0"/>
              <a:t>, although it may worsen with such </a:t>
            </a:r>
            <a:r>
              <a:rPr lang="en-US" i="1" dirty="0" smtClean="0"/>
              <a:t>changes</a:t>
            </a:r>
          </a:p>
          <a:p>
            <a:pPr lvl="1"/>
            <a:r>
              <a:rPr lang="en-US" i="1" dirty="0" smtClean="0"/>
              <a:t>medication </a:t>
            </a:r>
            <a:r>
              <a:rPr lang="en-US" i="1" dirty="0"/>
              <a:t>addresses chemical causes and </a:t>
            </a:r>
            <a:r>
              <a:rPr lang="en-US" i="1" dirty="0" smtClean="0"/>
              <a:t>thus nearly </a:t>
            </a:r>
            <a:r>
              <a:rPr lang="en-US" i="1" dirty="0"/>
              <a:t>always decreases this type of </a:t>
            </a:r>
            <a:r>
              <a:rPr lang="en-US" i="1" dirty="0" smtClean="0"/>
              <a:t>pain</a:t>
            </a:r>
          </a:p>
          <a:p>
            <a:pPr lvl="1"/>
            <a:r>
              <a:rPr lang="en-US" i="1" dirty="0" smtClean="0"/>
              <a:t>poorly </a:t>
            </a:r>
            <a:r>
              <a:rPr lang="en-US" i="1" dirty="0"/>
              <a:t>localized and may refer to other locations </a:t>
            </a:r>
            <a:r>
              <a:rPr lang="en-US" i="1" dirty="0" smtClean="0"/>
              <a:t>if nerves </a:t>
            </a:r>
            <a:r>
              <a:rPr lang="en-US" i="1" dirty="0"/>
              <a:t>or adjacent anatomical structures are affected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37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Perceptual</a:t>
            </a:r>
          </a:p>
          <a:p>
            <a:pPr lvl="1"/>
            <a:r>
              <a:rPr lang="en-US" i="1" dirty="0" smtClean="0"/>
              <a:t>a </a:t>
            </a:r>
            <a:r>
              <a:rPr lang="en-US" i="1" dirty="0"/>
              <a:t>person’s response to pain is affected </a:t>
            </a:r>
            <a:r>
              <a:rPr lang="en-US" i="1" dirty="0" smtClean="0"/>
              <a:t>by cultural</a:t>
            </a:r>
            <a:r>
              <a:rPr lang="en-US" i="1" dirty="0"/>
              <a:t>, social, and personal </a:t>
            </a:r>
            <a:r>
              <a:rPr lang="en-US" i="1" dirty="0" smtClean="0"/>
              <a:t>experiences</a:t>
            </a:r>
          </a:p>
          <a:p>
            <a:pPr lvl="1"/>
            <a:r>
              <a:rPr lang="en-US" i="1" dirty="0" smtClean="0"/>
              <a:t>it </a:t>
            </a:r>
            <a:r>
              <a:rPr lang="en-US" i="1" dirty="0"/>
              <a:t>is possible for the physical (mechanical </a:t>
            </a:r>
            <a:r>
              <a:rPr lang="en-US" i="1" dirty="0" smtClean="0"/>
              <a:t>and chemical</a:t>
            </a:r>
            <a:r>
              <a:rPr lang="en-US" i="1" dirty="0"/>
              <a:t>) origin of pain to be "healed" </a:t>
            </a:r>
            <a:r>
              <a:rPr lang="en-US" i="1" dirty="0" smtClean="0"/>
              <a:t>while the </a:t>
            </a:r>
            <a:r>
              <a:rPr lang="en-US" i="1" dirty="0"/>
              <a:t>perception of pain remains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1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Generating Tissues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tissues produce </a:t>
            </a:r>
            <a:r>
              <a:rPr lang="en-US" dirty="0" smtClean="0"/>
              <a:t>different types </a:t>
            </a:r>
            <a:r>
              <a:rPr lang="en-US" dirty="0"/>
              <a:t>of </a:t>
            </a:r>
            <a:r>
              <a:rPr lang="en-US" dirty="0" smtClean="0"/>
              <a:t>pain</a:t>
            </a:r>
          </a:p>
          <a:p>
            <a:pPr lvl="1"/>
            <a:r>
              <a:rPr lang="en-US" i="1" dirty="0" smtClean="0"/>
              <a:t>Cutaneous pain</a:t>
            </a:r>
          </a:p>
          <a:p>
            <a:pPr lvl="2"/>
            <a:r>
              <a:rPr lang="en-US" dirty="0" smtClean="0"/>
              <a:t>generated </a:t>
            </a:r>
            <a:r>
              <a:rPr lang="en-US" dirty="0"/>
              <a:t>by skin and subcutaneous tissues </a:t>
            </a:r>
            <a:r>
              <a:rPr lang="en-US" dirty="0" smtClean="0"/>
              <a:t>pain</a:t>
            </a:r>
          </a:p>
          <a:p>
            <a:pPr lvl="2"/>
            <a:r>
              <a:rPr lang="en-US" dirty="0" smtClean="0"/>
              <a:t>localized </a:t>
            </a:r>
            <a:r>
              <a:rPr lang="en-US" dirty="0"/>
              <a:t>to the area of tissue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352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Generating Tissues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tissues produce </a:t>
            </a:r>
            <a:r>
              <a:rPr lang="en-US" dirty="0" smtClean="0"/>
              <a:t>different types </a:t>
            </a:r>
            <a:r>
              <a:rPr lang="en-US" dirty="0"/>
              <a:t>of </a:t>
            </a:r>
            <a:r>
              <a:rPr lang="en-US" dirty="0" smtClean="0"/>
              <a:t>pain</a:t>
            </a:r>
          </a:p>
          <a:p>
            <a:pPr lvl="1"/>
            <a:r>
              <a:rPr lang="en-US" i="1" dirty="0" smtClean="0"/>
              <a:t>Deep </a:t>
            </a:r>
            <a:r>
              <a:rPr lang="en-US" i="1" dirty="0"/>
              <a:t>somatic </a:t>
            </a:r>
            <a:r>
              <a:rPr lang="en-US" dirty="0" smtClean="0"/>
              <a:t>pain</a:t>
            </a:r>
          </a:p>
          <a:p>
            <a:pPr lvl="2"/>
            <a:r>
              <a:rPr lang="en-US" dirty="0" smtClean="0"/>
              <a:t>originates </a:t>
            </a:r>
            <a:r>
              <a:rPr lang="en-US" dirty="0"/>
              <a:t>in bones, nerves, muscles, </a:t>
            </a:r>
            <a:r>
              <a:rPr lang="en-US" dirty="0" smtClean="0"/>
              <a:t>tendons, ligaments</a:t>
            </a:r>
            <a:r>
              <a:rPr lang="en-US" dirty="0"/>
              <a:t>, arteries, or </a:t>
            </a:r>
            <a:r>
              <a:rPr lang="en-US" dirty="0" smtClean="0"/>
              <a:t>joints</a:t>
            </a:r>
          </a:p>
          <a:p>
            <a:pPr lvl="2"/>
            <a:r>
              <a:rPr lang="en-US" dirty="0" smtClean="0"/>
              <a:t>may </a:t>
            </a:r>
            <a:r>
              <a:rPr lang="en-US" dirty="0"/>
              <a:t>refer or cause autonomic reactions such </a:t>
            </a:r>
            <a:r>
              <a:rPr lang="en-US" dirty="0" smtClean="0"/>
              <a:t>as sweating</a:t>
            </a:r>
            <a:r>
              <a:rPr lang="en-US" dirty="0"/>
              <a:t>, pallor, nausea, and syncope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17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Generating Tissues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 tissues produce </a:t>
            </a:r>
            <a:r>
              <a:rPr lang="en-US" dirty="0" smtClean="0"/>
              <a:t>different types </a:t>
            </a:r>
            <a:r>
              <a:rPr lang="en-US" dirty="0"/>
              <a:t>of </a:t>
            </a:r>
            <a:r>
              <a:rPr lang="en-US" dirty="0" smtClean="0"/>
              <a:t>pain </a:t>
            </a:r>
            <a:r>
              <a:rPr lang="en-US" i="1" dirty="0" smtClean="0"/>
              <a:t>visceral </a:t>
            </a:r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produced </a:t>
            </a:r>
            <a:r>
              <a:rPr lang="en-US" dirty="0"/>
              <a:t>by the internal organs of </a:t>
            </a:r>
            <a:r>
              <a:rPr lang="en-US" dirty="0" smtClean="0"/>
              <a:t>the cardiovascular</a:t>
            </a:r>
            <a:r>
              <a:rPr lang="en-US" dirty="0"/>
              <a:t>, hematological, </a:t>
            </a:r>
            <a:r>
              <a:rPr lang="en-US" dirty="0" smtClean="0"/>
              <a:t>pulmonary, digestive</a:t>
            </a:r>
            <a:r>
              <a:rPr lang="en-US" dirty="0"/>
              <a:t>, urogenital, endocrine, and </a:t>
            </a:r>
            <a:r>
              <a:rPr lang="en-US" dirty="0" smtClean="0"/>
              <a:t>reproductive systems can</a:t>
            </a:r>
          </a:p>
          <a:p>
            <a:pPr lvl="1"/>
            <a:r>
              <a:rPr lang="en-US" i="1" dirty="0" err="1" smtClean="0"/>
              <a:t>nociceptors</a:t>
            </a:r>
            <a:r>
              <a:rPr lang="en-US" i="1" dirty="0" smtClean="0"/>
              <a:t> </a:t>
            </a:r>
            <a:r>
              <a:rPr lang="en-US" dirty="0"/>
              <a:t>relay a diffuse signal that refers </a:t>
            </a:r>
            <a:r>
              <a:rPr lang="en-US" dirty="0" smtClean="0"/>
              <a:t>to associated </a:t>
            </a:r>
            <a:r>
              <a:rPr lang="en-US" dirty="0"/>
              <a:t>dermatomes or produce a </a:t>
            </a:r>
            <a:r>
              <a:rPr lang="en-US" dirty="0" smtClean="0"/>
              <a:t>deep, gnawing </a:t>
            </a:r>
            <a:r>
              <a:rPr lang="en-US" dirty="0"/>
              <a:t>ache in the thorax or abdomen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805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Constant pain</a:t>
            </a:r>
          </a:p>
          <a:p>
            <a:r>
              <a:rPr lang="en-US" dirty="0" smtClean="0"/>
              <a:t>Heart </a:t>
            </a:r>
            <a:r>
              <a:rPr lang="en-US" dirty="0"/>
              <a:t>palpitations</a:t>
            </a:r>
          </a:p>
          <a:p>
            <a:r>
              <a:rPr lang="en-US" dirty="0" smtClean="0"/>
              <a:t>Fainting</a:t>
            </a:r>
            <a:endParaRPr lang="en-US" dirty="0"/>
          </a:p>
          <a:p>
            <a:r>
              <a:rPr lang="en-US" dirty="0" smtClean="0"/>
              <a:t>Night </a:t>
            </a:r>
            <a:r>
              <a:rPr lang="en-US" dirty="0"/>
              <a:t>pain or night sweats</a:t>
            </a:r>
          </a:p>
          <a:p>
            <a:r>
              <a:rPr lang="en-US" dirty="0" smtClean="0"/>
              <a:t>Visual </a:t>
            </a:r>
            <a:r>
              <a:rPr lang="en-US" dirty="0"/>
              <a:t>problems</a:t>
            </a:r>
          </a:p>
          <a:p>
            <a:r>
              <a:rPr lang="en-US" dirty="0" smtClean="0"/>
              <a:t>Unexplained </a:t>
            </a:r>
            <a:r>
              <a:rPr lang="en-US" dirty="0"/>
              <a:t>weight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003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Severe shortness of breath</a:t>
            </a:r>
          </a:p>
          <a:p>
            <a:r>
              <a:rPr lang="en-US" dirty="0" smtClean="0"/>
              <a:t>Recurrent </a:t>
            </a:r>
            <a:r>
              <a:rPr lang="en-US" dirty="0"/>
              <a:t>nausea or vomiting</a:t>
            </a:r>
          </a:p>
          <a:p>
            <a:r>
              <a:rPr lang="en-US" dirty="0" smtClean="0"/>
              <a:t>Difficult </a:t>
            </a:r>
            <a:r>
              <a:rPr lang="en-US" dirty="0"/>
              <a:t>or painful urination</a:t>
            </a:r>
          </a:p>
          <a:p>
            <a:r>
              <a:rPr lang="en-US" dirty="0" smtClean="0"/>
              <a:t>Blood </a:t>
            </a:r>
            <a:r>
              <a:rPr lang="en-US" dirty="0"/>
              <a:t>in urine or stool</a:t>
            </a:r>
          </a:p>
          <a:p>
            <a:r>
              <a:rPr lang="fr-FR" dirty="0" smtClean="0"/>
              <a:t>Excessive </a:t>
            </a:r>
            <a:r>
              <a:rPr lang="fr-FR" dirty="0"/>
              <a:t>malaise or fatigue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528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of General Medical</a:t>
            </a:r>
            <a:br>
              <a:rPr lang="en-US" dirty="0"/>
            </a:br>
            <a:r>
              <a:rPr lang="en-US" dirty="0"/>
              <a:t>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History</a:t>
            </a:r>
            <a:endParaRPr lang="en-US" dirty="0"/>
          </a:p>
          <a:p>
            <a:pPr lvl="1"/>
            <a:r>
              <a:rPr lang="en-US" dirty="0" smtClean="0"/>
              <a:t>Present complaints</a:t>
            </a:r>
          </a:p>
          <a:p>
            <a:pPr lvl="1"/>
            <a:r>
              <a:rPr lang="en-US" dirty="0" smtClean="0"/>
              <a:t>Medical </a:t>
            </a:r>
            <a:r>
              <a:rPr lang="en-US" dirty="0"/>
              <a:t>history</a:t>
            </a:r>
          </a:p>
          <a:p>
            <a:r>
              <a:rPr lang="en-US" dirty="0" smtClean="0"/>
              <a:t>Family history</a:t>
            </a:r>
          </a:p>
          <a:p>
            <a:pPr lvl="1"/>
            <a:r>
              <a:rPr lang="en-US" dirty="0" smtClean="0"/>
              <a:t>Palpation</a:t>
            </a:r>
            <a:endParaRPr lang="en-US" dirty="0"/>
          </a:p>
          <a:p>
            <a:pPr lvl="1"/>
            <a:r>
              <a:rPr lang="en-US" dirty="0" smtClean="0"/>
              <a:t>Inspection</a:t>
            </a:r>
            <a:endParaRPr lang="en-US" dirty="0"/>
          </a:p>
          <a:p>
            <a:r>
              <a:rPr lang="en-US" dirty="0" smtClean="0"/>
              <a:t>Special Tests</a:t>
            </a:r>
          </a:p>
          <a:p>
            <a:pPr lvl="1"/>
            <a:r>
              <a:rPr lang="en-US" dirty="0" smtClean="0"/>
              <a:t>Vital signs</a:t>
            </a:r>
          </a:p>
          <a:p>
            <a:pPr lvl="1"/>
            <a:r>
              <a:rPr lang="en-US" dirty="0" smtClean="0"/>
              <a:t>Percussion</a:t>
            </a:r>
          </a:p>
          <a:p>
            <a:pPr lvl="1"/>
            <a:r>
              <a:rPr lang="en-US" dirty="0" smtClean="0"/>
              <a:t>Auscultation</a:t>
            </a:r>
            <a:endParaRPr lang="en-US" dirty="0"/>
          </a:p>
          <a:p>
            <a:pPr lvl="1"/>
            <a:r>
              <a:rPr lang="en-US" dirty="0" smtClean="0"/>
              <a:t>Neurological </a:t>
            </a:r>
            <a:r>
              <a:rPr lang="en-US" dirty="0"/>
              <a:t>screening</a:t>
            </a:r>
          </a:p>
          <a:p>
            <a:r>
              <a:rPr lang="en-US" b="1" dirty="0"/>
              <a:t>Special </a:t>
            </a:r>
            <a:r>
              <a:rPr lang="en-US" b="1" dirty="0" smtClean="0"/>
              <a:t>Tools</a:t>
            </a:r>
          </a:p>
          <a:p>
            <a:pPr lvl="1"/>
            <a:r>
              <a:rPr lang="en-US" dirty="0" err="1" smtClean="0"/>
              <a:t>Otoscope</a:t>
            </a:r>
            <a:endParaRPr lang="en-US" dirty="0"/>
          </a:p>
          <a:p>
            <a:pPr lvl="1"/>
            <a:r>
              <a:rPr lang="en-US" dirty="0" smtClean="0"/>
              <a:t>Stethoscope</a:t>
            </a:r>
            <a:endParaRPr lang="en-US" dirty="0"/>
          </a:p>
          <a:p>
            <a:pPr lvl="1"/>
            <a:r>
              <a:rPr lang="en-US" dirty="0" smtClean="0"/>
              <a:t>Sphygmomanometer</a:t>
            </a:r>
            <a:endParaRPr lang="en-US" dirty="0"/>
          </a:p>
          <a:p>
            <a:pPr lvl="1"/>
            <a:r>
              <a:rPr lang="en-US" dirty="0" smtClean="0"/>
              <a:t>Peak </a:t>
            </a:r>
            <a:r>
              <a:rPr lang="en-US" dirty="0"/>
              <a:t>flow </a:t>
            </a:r>
            <a:r>
              <a:rPr lang="en-US" dirty="0" smtClean="0"/>
              <a:t>meter</a:t>
            </a:r>
          </a:p>
          <a:p>
            <a:pPr lvl="1"/>
            <a:r>
              <a:rPr lang="en-US" dirty="0" smtClean="0"/>
              <a:t>Urinalysis </a:t>
            </a:r>
            <a:r>
              <a:rPr lang="en-US" dirty="0"/>
              <a:t>test </a:t>
            </a:r>
            <a:r>
              <a:rPr lang="en-US" dirty="0" smtClean="0"/>
              <a:t>strip</a:t>
            </a:r>
          </a:p>
          <a:p>
            <a:pPr lvl="1"/>
            <a:r>
              <a:rPr lang="en-US" dirty="0" smtClean="0"/>
              <a:t>Glucometer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34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assessment may identify </a:t>
            </a:r>
            <a:r>
              <a:rPr lang="en-US" dirty="0" smtClean="0"/>
              <a:t>more than </a:t>
            </a:r>
            <a:r>
              <a:rPr lang="en-US" dirty="0"/>
              <a:t>one condition that might </a:t>
            </a:r>
            <a:r>
              <a:rPr lang="en-US" dirty="0" smtClean="0"/>
              <a:t>be causing </a:t>
            </a:r>
            <a:r>
              <a:rPr lang="en-US" dirty="0"/>
              <a:t>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64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Sign </a:t>
            </a:r>
            <a:r>
              <a:rPr lang="en-US" dirty="0"/>
              <a:t>– an objective, observable indication </a:t>
            </a:r>
            <a:r>
              <a:rPr lang="en-US" dirty="0" smtClean="0"/>
              <a:t>of pathology</a:t>
            </a:r>
            <a:r>
              <a:rPr lang="en-US" dirty="0"/>
              <a:t>, usually discovered during </a:t>
            </a:r>
            <a:r>
              <a:rPr lang="en-US" dirty="0" smtClean="0"/>
              <a:t>physical examination</a:t>
            </a:r>
            <a:r>
              <a:rPr lang="en-US" dirty="0"/>
              <a:t>; can be seen or measured by </a:t>
            </a:r>
            <a:r>
              <a:rPr lang="en-US" dirty="0" smtClean="0"/>
              <a:t>the clinician</a:t>
            </a:r>
            <a:endParaRPr lang="en-US" dirty="0"/>
          </a:p>
          <a:p>
            <a:r>
              <a:rPr lang="en-US" i="1" dirty="0" smtClean="0"/>
              <a:t>Symptom </a:t>
            </a:r>
            <a:r>
              <a:rPr lang="en-US" dirty="0"/>
              <a:t>– subjective complaint reported </a:t>
            </a:r>
            <a:r>
              <a:rPr lang="en-US" dirty="0" smtClean="0"/>
              <a:t>by the </a:t>
            </a:r>
            <a:r>
              <a:rPr lang="en-US" dirty="0"/>
              <a:t>patient; an abnormal function, </a:t>
            </a:r>
            <a:r>
              <a:rPr lang="en-US" dirty="0" smtClean="0"/>
              <a:t>appearance, or </a:t>
            </a:r>
            <a:r>
              <a:rPr lang="en-US" dirty="0"/>
              <a:t>sensation experienced by </a:t>
            </a:r>
            <a:r>
              <a:rPr lang="en-US" dirty="0" smtClean="0"/>
              <a:t>the patient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Medical </a:t>
            </a:r>
            <a:r>
              <a:rPr lang="en-US" dirty="0"/>
              <a:t>conditions often produce </a:t>
            </a:r>
            <a:r>
              <a:rPr lang="en-US" dirty="0" smtClean="0"/>
              <a:t>characteristic patterns </a:t>
            </a:r>
            <a:r>
              <a:rPr lang="en-US" dirty="0"/>
              <a:t>of signs and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83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Clinical presentation </a:t>
            </a:r>
            <a:r>
              <a:rPr lang="en-US" dirty="0"/>
              <a:t>– the </a:t>
            </a:r>
            <a:r>
              <a:rPr lang="en-US" dirty="0" smtClean="0"/>
              <a:t>overall "picture</a:t>
            </a:r>
            <a:r>
              <a:rPr lang="en-US" dirty="0"/>
              <a:t>" of signs, symptoms, medical </a:t>
            </a:r>
            <a:r>
              <a:rPr lang="en-US" dirty="0" smtClean="0"/>
              <a:t>history, and </a:t>
            </a:r>
            <a:r>
              <a:rPr lang="en-US" dirty="0"/>
              <a:t>physical examination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4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Diagnosis </a:t>
            </a:r>
            <a:r>
              <a:rPr lang="en-US" dirty="0"/>
              <a:t>– refers to the specific </a:t>
            </a:r>
            <a:r>
              <a:rPr lang="en-US" dirty="0" smtClean="0"/>
              <a:t>injury, illness</a:t>
            </a:r>
            <a:r>
              <a:rPr lang="en-US" dirty="0"/>
              <a:t>, disease, or condition a patient has, </a:t>
            </a:r>
            <a:r>
              <a:rPr lang="en-US" dirty="0" smtClean="0"/>
              <a:t>as determined </a:t>
            </a:r>
            <a:r>
              <a:rPr lang="en-US" dirty="0"/>
              <a:t>by medical examination</a:t>
            </a:r>
          </a:p>
          <a:p>
            <a:r>
              <a:rPr lang="en-US" i="1" dirty="0" smtClean="0"/>
              <a:t>Differential </a:t>
            </a:r>
            <a:r>
              <a:rPr lang="en-US" i="1" dirty="0"/>
              <a:t>diagnosis – </a:t>
            </a:r>
            <a:r>
              <a:rPr lang="en-US" dirty="0"/>
              <a:t>the </a:t>
            </a:r>
            <a:r>
              <a:rPr lang="en-US" dirty="0" smtClean="0"/>
              <a:t>identification of </a:t>
            </a:r>
            <a:r>
              <a:rPr lang="en-US" dirty="0"/>
              <a:t>several conditions that might have </a:t>
            </a:r>
            <a:r>
              <a:rPr lang="en-US" dirty="0" smtClean="0"/>
              <a:t>similar clinical </a:t>
            </a:r>
            <a:r>
              <a:rPr lang="en-US" dirty="0"/>
              <a:t>presentations; requires referral to </a:t>
            </a:r>
            <a:r>
              <a:rPr lang="en-US" dirty="0" smtClean="0"/>
              <a:t>a physician </a:t>
            </a:r>
            <a:r>
              <a:rPr lang="en-US" dirty="0"/>
              <a:t>for further laboratory or </a:t>
            </a:r>
            <a:r>
              <a:rPr lang="en-US" dirty="0" smtClean="0"/>
              <a:t>imaging studies </a:t>
            </a:r>
            <a:r>
              <a:rPr lang="en-US" dirty="0"/>
              <a:t>for clarification of the 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71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Coexisting </a:t>
            </a:r>
            <a:r>
              <a:rPr lang="en-US" dirty="0"/>
              <a:t>or </a:t>
            </a:r>
            <a:r>
              <a:rPr lang="en-US" i="1" dirty="0"/>
              <a:t>comorbid conditions </a:t>
            </a:r>
            <a:r>
              <a:rPr lang="en-US" dirty="0"/>
              <a:t>– </a:t>
            </a:r>
            <a:r>
              <a:rPr lang="en-US" dirty="0" smtClean="0"/>
              <a:t>a medical </a:t>
            </a:r>
            <a:r>
              <a:rPr lang="en-US" dirty="0"/>
              <a:t>condition in addition to the </a:t>
            </a:r>
            <a:r>
              <a:rPr lang="en-US" dirty="0" smtClean="0"/>
              <a:t>primary problem</a:t>
            </a:r>
            <a:r>
              <a:rPr lang="en-US" dirty="0"/>
              <a:t>; can complicate recovery from an </a:t>
            </a:r>
            <a:r>
              <a:rPr lang="en-US" dirty="0" smtClean="0"/>
              <a:t>injury or </a:t>
            </a:r>
            <a:r>
              <a:rPr lang="en-US" dirty="0"/>
              <a:t>illness, or require treatment modifications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2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Theories of Disease &amp; 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Biomedical </a:t>
            </a:r>
            <a:r>
              <a:rPr lang="en-US" dirty="0"/>
              <a:t>model of health </a:t>
            </a:r>
            <a:r>
              <a:rPr lang="en-US" dirty="0" smtClean="0"/>
              <a:t>and illness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ttributes </a:t>
            </a:r>
            <a:r>
              <a:rPr lang="en-US" dirty="0"/>
              <a:t>the cause of disease to </a:t>
            </a:r>
            <a:r>
              <a:rPr lang="en-US" dirty="0" smtClean="0"/>
              <a:t>abnormal cell</a:t>
            </a:r>
            <a:r>
              <a:rPr lang="en-US" dirty="0"/>
              <a:t>, tissue, or organ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bnormal </a:t>
            </a:r>
            <a:r>
              <a:rPr lang="en-US" dirty="0"/>
              <a:t>function can be caused </a:t>
            </a:r>
            <a:r>
              <a:rPr lang="en-US" dirty="0" smtClean="0"/>
              <a:t>by anatomical </a:t>
            </a:r>
            <a:r>
              <a:rPr lang="en-US" dirty="0"/>
              <a:t>or physiological defects, or </a:t>
            </a:r>
            <a:r>
              <a:rPr lang="en-US" dirty="0" smtClean="0"/>
              <a:t>by factors </a:t>
            </a:r>
            <a:r>
              <a:rPr lang="en-US" dirty="0"/>
              <a:t>such as bacteria and viruses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2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Theories of Disease &amp; 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Psychosocial </a:t>
            </a:r>
            <a:r>
              <a:rPr lang="en-US" dirty="0" smtClean="0"/>
              <a:t>theories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onsider </a:t>
            </a:r>
            <a:r>
              <a:rPr lang="en-US" dirty="0"/>
              <a:t>the psychological and social </a:t>
            </a:r>
            <a:r>
              <a:rPr lang="en-US" dirty="0" smtClean="0"/>
              <a:t>effects on </a:t>
            </a:r>
            <a:r>
              <a:rPr lang="en-US" dirty="0"/>
              <a:t>illness and </a:t>
            </a:r>
            <a:r>
              <a:rPr lang="en-US" dirty="0" smtClean="0"/>
              <a:t>disease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atients </a:t>
            </a:r>
            <a:r>
              <a:rPr lang="en-US" dirty="0"/>
              <a:t>who cannot adapt cognitively </a:t>
            </a:r>
            <a:r>
              <a:rPr lang="en-US" dirty="0" smtClean="0"/>
              <a:t>or socially </a:t>
            </a:r>
            <a:r>
              <a:rPr lang="en-US" dirty="0"/>
              <a:t>to a major injury may be more </a:t>
            </a:r>
            <a:r>
              <a:rPr lang="en-US" dirty="0" smtClean="0"/>
              <a:t>prone to </a:t>
            </a:r>
            <a:r>
              <a:rPr lang="en-US" dirty="0"/>
              <a:t>chronic illness and may not respond </a:t>
            </a:r>
            <a:r>
              <a:rPr lang="en-US" dirty="0" smtClean="0"/>
              <a:t>to treatment </a:t>
            </a:r>
            <a:r>
              <a:rPr lang="en-US" dirty="0"/>
              <a:t>as </a:t>
            </a:r>
            <a:r>
              <a:rPr lang="en-US" dirty="0" smtClean="0"/>
              <a:t>expected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motional </a:t>
            </a:r>
            <a:r>
              <a:rPr lang="en-US" dirty="0"/>
              <a:t>stress (e.g., academic, </a:t>
            </a:r>
            <a:r>
              <a:rPr lang="en-US" dirty="0" smtClean="0"/>
              <a:t>financial, social</a:t>
            </a:r>
            <a:r>
              <a:rPr lang="en-US" dirty="0"/>
              <a:t>, etc.) can confuse the </a:t>
            </a:r>
            <a:r>
              <a:rPr lang="en-US" dirty="0" smtClean="0"/>
              <a:t>clinical presentation </a:t>
            </a:r>
            <a:r>
              <a:rPr lang="en-US" dirty="0"/>
              <a:t>of an illness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44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Theories of Disease &amp; 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Genetic </a:t>
            </a:r>
            <a:r>
              <a:rPr lang="en-US" dirty="0" smtClean="0"/>
              <a:t>factors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rrors </a:t>
            </a:r>
            <a:r>
              <a:rPr lang="en-US" dirty="0"/>
              <a:t>in DNA and RNA replication </a:t>
            </a:r>
            <a:r>
              <a:rPr lang="en-US" dirty="0" smtClean="0"/>
              <a:t>can contribute </a:t>
            </a:r>
            <a:r>
              <a:rPr lang="en-US" dirty="0"/>
              <a:t>to pathogenesis, the </a:t>
            </a:r>
            <a:r>
              <a:rPr lang="en-US" dirty="0" smtClean="0"/>
              <a:t>effectiveness of </a:t>
            </a:r>
            <a:r>
              <a:rPr lang="en-US" dirty="0"/>
              <a:t>the immune system, and rate of </a:t>
            </a:r>
            <a:r>
              <a:rPr lang="en-US" dirty="0" smtClean="0"/>
              <a:t>tissue healing</a:t>
            </a:r>
            <a:endParaRPr lang="en-US" dirty="0"/>
          </a:p>
          <a:p>
            <a:pPr lvl="1"/>
            <a:r>
              <a:rPr lang="en-US" dirty="0"/>
              <a:t>G</a:t>
            </a:r>
            <a:r>
              <a:rPr lang="en-US" dirty="0" smtClean="0"/>
              <a:t>enetic </a:t>
            </a:r>
            <a:r>
              <a:rPr lang="en-US" dirty="0"/>
              <a:t>and congenital disorders </a:t>
            </a:r>
            <a:r>
              <a:rPr lang="en-US" dirty="0" smtClean="0"/>
              <a:t>are commonly </a:t>
            </a:r>
            <a:r>
              <a:rPr lang="en-US" dirty="0"/>
              <a:t>identified in pediatric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44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51</TotalTime>
  <Words>1050</Words>
  <Application>Microsoft Office PowerPoint</Application>
  <PresentationFormat>On-screen Show (4:3)</PresentationFormat>
  <Paragraphs>149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Apothecary</vt:lpstr>
      <vt:lpstr>Principles of Clinical Pathology &amp; Decision Making</vt:lpstr>
      <vt:lpstr>Terminology</vt:lpstr>
      <vt:lpstr>Terminology</vt:lpstr>
      <vt:lpstr>Terminology</vt:lpstr>
      <vt:lpstr>Terminology</vt:lpstr>
      <vt:lpstr>Terminology</vt:lpstr>
      <vt:lpstr>Theories of Disease &amp; Pathogenesis</vt:lpstr>
      <vt:lpstr>Theories of Disease &amp; Pathogenesis</vt:lpstr>
      <vt:lpstr>Theories of Disease &amp; Pathogenesis</vt:lpstr>
      <vt:lpstr>Clinical Decision Making</vt:lpstr>
      <vt:lpstr>Clinical Decision Making</vt:lpstr>
      <vt:lpstr>Clinical Decision Making</vt:lpstr>
      <vt:lpstr>Medical History</vt:lpstr>
      <vt:lpstr>Medical History</vt:lpstr>
      <vt:lpstr>Medical History</vt:lpstr>
      <vt:lpstr>Medical History</vt:lpstr>
      <vt:lpstr>History of Current Injury/Illness</vt:lpstr>
      <vt:lpstr>History of Current Injury/Illness</vt:lpstr>
      <vt:lpstr>Medical Tests</vt:lpstr>
      <vt:lpstr>Causes of Pain</vt:lpstr>
      <vt:lpstr>Causes of Pain</vt:lpstr>
      <vt:lpstr>Causes of Pain</vt:lpstr>
      <vt:lpstr>Pain Generating Tissues</vt:lpstr>
      <vt:lpstr>Pain Generating Tissues</vt:lpstr>
      <vt:lpstr>Pain Generating Tissues</vt:lpstr>
      <vt:lpstr>Red Flags</vt:lpstr>
      <vt:lpstr>Red Flags</vt:lpstr>
      <vt:lpstr>Assessment of General Medical Illnesses</vt:lpstr>
      <vt:lpstr>Differential Diagnosis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Clinical Pathology &amp; Decision Making</dc:title>
  <dc:creator>Owner;Michael Pringle</dc:creator>
  <cp:lastModifiedBy>Owner</cp:lastModifiedBy>
  <cp:revision>8</cp:revision>
  <dcterms:created xsi:type="dcterms:W3CDTF">2011-09-04T18:46:17Z</dcterms:created>
  <dcterms:modified xsi:type="dcterms:W3CDTF">2011-09-04T19:38:06Z</dcterms:modified>
</cp:coreProperties>
</file>