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29660961-EA5B-4CFF-ACAD-242D8AF4267F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C8BF4889-76F6-464D-B4F2-FC88591EC59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0961-EA5B-4CFF-ACAD-242D8AF4267F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BF4889-76F6-464D-B4F2-FC88591EC59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0961-EA5B-4CFF-ACAD-242D8AF4267F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BF4889-76F6-464D-B4F2-FC88591EC59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0961-EA5B-4CFF-ACAD-242D8AF4267F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BF4889-76F6-464D-B4F2-FC88591EC59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29660961-EA5B-4CFF-ACAD-242D8AF4267F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C8BF4889-76F6-464D-B4F2-FC88591EC596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660961-EA5B-4CFF-ACAD-242D8AF4267F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BF4889-76F6-464D-B4F2-FC88591EC59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9660961-EA5B-4CFF-ACAD-242D8AF4267F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8BF4889-76F6-464D-B4F2-FC88591EC59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0961-EA5B-4CFF-ACAD-242D8AF4267F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BF4889-76F6-464D-B4F2-FC88591EC59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0961-EA5B-4CFF-ACAD-242D8AF4267F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BF4889-76F6-464D-B4F2-FC88591EC59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660961-EA5B-4CFF-ACAD-242D8AF4267F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BF4889-76F6-464D-B4F2-FC88591EC59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0961-EA5B-4CFF-ACAD-242D8AF4267F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4889-76F6-464D-B4F2-FC88591EC59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9660961-EA5B-4CFF-ACAD-242D8AF4267F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8BF4889-76F6-464D-B4F2-FC88591EC5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to Pharmacology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to Pharmacology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Classification of drugs-Controlled substances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schedule drug is this?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Referred to as scheduled drugs</a:t>
            </a:r>
          </a:p>
          <a:p>
            <a:r>
              <a:rPr lang="en-US" dirty="0" smtClean="0"/>
              <a:t>Have abuse potential</a:t>
            </a:r>
          </a:p>
          <a:p>
            <a:r>
              <a:rPr lang="en-US" dirty="0" smtClean="0"/>
              <a:t>More restrictive requirements: distribution, storage, and record keeping as compared with prescription drugs</a:t>
            </a:r>
          </a:p>
          <a:p>
            <a:r>
              <a:rPr lang="en-US" dirty="0" smtClean="0"/>
              <a:t>Schedule I have greatest potential for abuse – Schedule V have lowest potential for abuse</a:t>
            </a:r>
            <a:endParaRPr lang="en-US" dirty="0"/>
          </a:p>
        </p:txBody>
      </p:sp>
      <p:pic>
        <p:nvPicPr>
          <p:cNvPr id="4098" name="Picture 2" descr="C:\Users\Owner\Desktop\ch1-9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29565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Pharmacokinetic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Pharmacokinetic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Site of action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 drug must reach its site of action to have an effect</a:t>
            </a:r>
          </a:p>
          <a:p>
            <a:r>
              <a:rPr lang="en-US" dirty="0" smtClean="0"/>
              <a:t>Intended site is called the molecular site</a:t>
            </a:r>
          </a:p>
          <a:p>
            <a:r>
              <a:rPr lang="en-US" dirty="0" smtClean="0"/>
              <a:t>Molecular site is where a significant chemical reaction to produce a biologic affect takes place</a:t>
            </a:r>
          </a:p>
          <a:p>
            <a:r>
              <a:rPr lang="en-US" dirty="0" smtClean="0"/>
              <a:t>Site of action is either a receptor on a cell surface or inside a specific cell or enzyme within a cell</a:t>
            </a:r>
            <a:endParaRPr lang="en-US" dirty="0"/>
          </a:p>
        </p:txBody>
      </p:sp>
      <p:pic>
        <p:nvPicPr>
          <p:cNvPr id="5122" name="Picture 2" descr="C:\Users\Owner\Desktop\ch1-10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038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Pharmacokinetic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Onset and duration of action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Can we determine duration of action time?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Onset Action: the time it takes to cause a noticeable biological response from the drug taken</a:t>
            </a:r>
          </a:p>
          <a:p>
            <a:endParaRPr lang="en-US" dirty="0"/>
          </a:p>
          <a:p>
            <a:r>
              <a:rPr lang="en-US" dirty="0" smtClean="0"/>
              <a:t>Duration Action: The length of time the drug produces an effect</a:t>
            </a:r>
            <a:endParaRPr lang="en-US" dirty="0"/>
          </a:p>
        </p:txBody>
      </p:sp>
      <p:pic>
        <p:nvPicPr>
          <p:cNvPr id="6146" name="Picture 2" descr="C:\Users\Owner\Desktop\Ch1-3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191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Pharmacokinetic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Half-life &amp; clearance rate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How long does it take blue to reach a half-life?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Half-life: the time required for the amount of drug in the blood to be reduced to one-half</a:t>
            </a:r>
          </a:p>
          <a:p>
            <a:r>
              <a:rPr lang="en-US" dirty="0" smtClean="0"/>
              <a:t>Metabolism &amp; excretion are the mechanisms that clear the drug from the body</a:t>
            </a:r>
          </a:p>
          <a:p>
            <a:r>
              <a:rPr lang="en-US" dirty="0" smtClean="0"/>
              <a:t>Clearance Rate: a measurement of the time it takes for metabolism &amp; excretion to be completed</a:t>
            </a:r>
          </a:p>
        </p:txBody>
      </p:sp>
      <p:pic>
        <p:nvPicPr>
          <p:cNvPr id="7170" name="Picture 2" descr="C:\Users\Owner\Desktop\ch1-11.gif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7" y="2438400"/>
            <a:ext cx="4010025" cy="31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Pharmacokinetic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Naproxen or Ibuprofen?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Drugs with a longer half-life have a longer duration of action</a:t>
            </a:r>
          </a:p>
          <a:p>
            <a:r>
              <a:rPr lang="en-US" dirty="0" smtClean="0"/>
              <a:t>Naproxen, a </a:t>
            </a:r>
            <a:r>
              <a:rPr lang="en-US" dirty="0" err="1" smtClean="0"/>
              <a:t>nonsteroidal</a:t>
            </a:r>
            <a:r>
              <a:rPr lang="en-US" dirty="0" smtClean="0"/>
              <a:t> anti-inflammatory drug (NSAID) has a half-life of 14 hours and is recommended to take twice per day.  Ibuprofen has a half-life of 2 hours and is recommended to be taken 3 or 4 times per day.</a:t>
            </a:r>
          </a:p>
          <a:p>
            <a:r>
              <a:rPr lang="en-US" dirty="0" smtClean="0"/>
              <a:t>Acutely sprained ankle…..</a:t>
            </a:r>
            <a:endParaRPr lang="en-US" dirty="0"/>
          </a:p>
        </p:txBody>
      </p:sp>
      <p:pic>
        <p:nvPicPr>
          <p:cNvPr id="8194" name="Picture 2" descr="C:\Users\Owner\Desktop\ch1-12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038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Pharmacokinetic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Bioavailability&amp; Bioequivalence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Do these drugs have bioequivalence?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Bioavailability: amount of drug available in systemic circulation (blood)</a:t>
            </a:r>
          </a:p>
          <a:p>
            <a:pPr lvl="1"/>
            <a:r>
              <a:rPr lang="en-US" dirty="0"/>
              <a:t>Reduced if capsule incompletely dissolves in GI tract or drug is inactivated by intestinal </a:t>
            </a:r>
            <a:r>
              <a:rPr lang="en-US" dirty="0" smtClean="0"/>
              <a:t>enzymes</a:t>
            </a:r>
            <a:endParaRPr lang="en-US" dirty="0"/>
          </a:p>
          <a:p>
            <a:r>
              <a:rPr lang="en-US" dirty="0" smtClean="0"/>
              <a:t>Bioequivalence: the amount and rate of drug entering the general circulation for 2 or more similar formulations of the same drug</a:t>
            </a:r>
          </a:p>
        </p:txBody>
      </p:sp>
      <p:pic>
        <p:nvPicPr>
          <p:cNvPr id="9218" name="Picture 2" descr="C:\Users\Owner\Desktop\ch1-13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114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Pharmacokinetic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Volume of distribution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Low or high volume of distribution?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 of D: the space in the body that is available to the drug</a:t>
            </a:r>
          </a:p>
          <a:p>
            <a:pPr lvl="1"/>
            <a:r>
              <a:rPr lang="en-US" dirty="0"/>
              <a:t>The more extensive the distribution, the larger the volume of distribution</a:t>
            </a:r>
          </a:p>
          <a:p>
            <a:pPr lvl="1"/>
            <a:r>
              <a:rPr lang="en-US" dirty="0"/>
              <a:t>Larger volume of distribution drugs: distribute into adipose tissue, bind to muscle, or bind to plasma protein </a:t>
            </a:r>
            <a:endParaRPr lang="en-US" dirty="0" smtClean="0"/>
          </a:p>
          <a:p>
            <a:pPr lvl="1"/>
            <a:r>
              <a:rPr lang="en-US" dirty="0" smtClean="0"/>
              <a:t>Body size effects V of D, binding of drug to plasma increases V of D</a:t>
            </a:r>
            <a:endParaRPr lang="en-US" dirty="0"/>
          </a:p>
          <a:p>
            <a:r>
              <a:rPr lang="en-US" dirty="0" smtClean="0"/>
              <a:t>Drugs with a high V of D have less drug available for blood circulation, thus less drug is available for the site of action</a:t>
            </a:r>
          </a:p>
        </p:txBody>
      </p:sp>
      <p:pic>
        <p:nvPicPr>
          <p:cNvPr id="10242" name="Picture 2" descr="C:\Users\Owner\Desktop\ch1-14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057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Pharmacokinetic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Solubility </a:t>
            </a:r>
            <a:r>
              <a:rPr lang="en-US" smtClean="0"/>
              <a:t>of drugs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GI tract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Determines how quickly a drug is dissolved in the GI tract</a:t>
            </a:r>
          </a:p>
          <a:p>
            <a:r>
              <a:rPr lang="en-US" dirty="0" smtClean="0"/>
              <a:t>More water soluble the drug, the more readily it will dissolve in the GI Tract</a:t>
            </a:r>
          </a:p>
          <a:p>
            <a:r>
              <a:rPr lang="en-US" dirty="0"/>
              <a:t>More </a:t>
            </a:r>
            <a:r>
              <a:rPr lang="en-US" dirty="0" smtClean="0"/>
              <a:t>lipid </a:t>
            </a:r>
            <a:r>
              <a:rPr lang="en-US" dirty="0"/>
              <a:t>soluble the drug, the more readily </a:t>
            </a:r>
            <a:r>
              <a:rPr lang="en-US" dirty="0" smtClean="0"/>
              <a:t>the drug will cross membranes to move form the GI tract into the blood</a:t>
            </a:r>
          </a:p>
          <a:p>
            <a:r>
              <a:rPr lang="en-US" dirty="0" smtClean="0"/>
              <a:t>Water soluble drugs excreted by the kidneys faster</a:t>
            </a:r>
          </a:p>
          <a:p>
            <a:r>
              <a:rPr lang="en-US" dirty="0" smtClean="0"/>
              <a:t>Lipid soluble penetrate the CNS more readily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Owner\Desktop\ch1-15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58" y="2438400"/>
            <a:ext cx="390028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Pharmacokinetic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3 main mechanisms for transport of drugs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Passive Diffusion</a:t>
            </a:r>
          </a:p>
          <a:p>
            <a:r>
              <a:rPr lang="en-US" dirty="0" smtClean="0"/>
              <a:t>Active Transport</a:t>
            </a:r>
          </a:p>
          <a:p>
            <a:r>
              <a:rPr lang="en-US" dirty="0" smtClean="0"/>
              <a:t>Facilitated Diffusion</a:t>
            </a:r>
            <a:endParaRPr lang="en-US" dirty="0"/>
          </a:p>
        </p:txBody>
      </p:sp>
      <p:pic>
        <p:nvPicPr>
          <p:cNvPr id="2050" name="Picture 2" descr="C:\Users\Owner\Desktop\ch1-16.gif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038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to Pharmacology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Foundational  Concepts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Pharmacology: The effect of drugs on a body and the effect of the body on drugs.</a:t>
            </a:r>
            <a:endParaRPr lang="en-US" dirty="0"/>
          </a:p>
        </p:txBody>
      </p:sp>
      <p:pic>
        <p:nvPicPr>
          <p:cNvPr id="1026" name="Picture 2" descr="C:\Users\Owner\Desktop\Ch1-1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038600" cy="32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Pharmacokinetic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Passive Diffusion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 drug penetrates the cellular membrane due to the solubility of the drug in the membrane</a:t>
            </a:r>
          </a:p>
          <a:p>
            <a:r>
              <a:rPr lang="en-US" dirty="0" smtClean="0"/>
              <a:t>Lipid soluble drugs diffuse more quickly</a:t>
            </a:r>
          </a:p>
          <a:p>
            <a:r>
              <a:rPr lang="en-US" dirty="0" smtClean="0"/>
              <a:t>Drugs move from areas of higher concentration to lower from inside or outside the cell</a:t>
            </a:r>
            <a:endParaRPr lang="en-US" dirty="0"/>
          </a:p>
        </p:txBody>
      </p:sp>
      <p:pic>
        <p:nvPicPr>
          <p:cNvPr id="3074" name="Picture 2" descr="C:\Users\Owner\Desktop\ch1-17.pn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657600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Pharmacokinetic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Active transport mechanisms have a protein with a binding site to which the compound being transported attaches</a:t>
            </a:r>
          </a:p>
          <a:p>
            <a:r>
              <a:rPr lang="en-US" dirty="0" smtClean="0"/>
              <a:t>The advantage of AT is selectivity of compounds for the cell membrane</a:t>
            </a:r>
          </a:p>
          <a:p>
            <a:r>
              <a:rPr lang="en-US" dirty="0" smtClean="0"/>
              <a:t>Plays an important role for the transport of some drugs into the urine or bile</a:t>
            </a:r>
            <a:endParaRPr lang="en-US" dirty="0"/>
          </a:p>
        </p:txBody>
      </p:sp>
      <p:pic>
        <p:nvPicPr>
          <p:cNvPr id="4098" name="Picture 2" descr="C:\Users\Owner\Desktop\ch1-18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038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Pharmacokinetic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Facilitated diffusion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Combines the characteristics of passive diffusion and active transport</a:t>
            </a:r>
          </a:p>
          <a:p>
            <a:r>
              <a:rPr lang="en-US" dirty="0" smtClean="0"/>
              <a:t>Requires a carrier protein</a:t>
            </a:r>
          </a:p>
          <a:p>
            <a:r>
              <a:rPr lang="en-US" dirty="0" smtClean="0"/>
              <a:t>Selectivity and system saturation is possible</a:t>
            </a:r>
          </a:p>
          <a:p>
            <a:r>
              <a:rPr lang="en-US" dirty="0" smtClean="0"/>
              <a:t>A high-to-low concentration gradient must be present for net diffusion to occur</a:t>
            </a:r>
            <a:endParaRPr lang="en-US" dirty="0"/>
          </a:p>
        </p:txBody>
      </p:sp>
      <p:pic>
        <p:nvPicPr>
          <p:cNvPr id="5122" name="Picture 2" descr="C:\Users\Owner\Desktop\ch1-19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3962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Pharmacokinetic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Routes of drug administration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Which type of drug admin is this?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Oral</a:t>
            </a:r>
          </a:p>
          <a:p>
            <a:pPr lvl="1"/>
            <a:r>
              <a:rPr lang="en-US" dirty="0" smtClean="0"/>
              <a:t>Most common</a:t>
            </a:r>
          </a:p>
          <a:p>
            <a:r>
              <a:rPr lang="en-US" dirty="0" smtClean="0"/>
              <a:t>Sublingual &amp; </a:t>
            </a:r>
            <a:r>
              <a:rPr lang="en-US" dirty="0" err="1" smtClean="0"/>
              <a:t>buccal</a:t>
            </a:r>
            <a:endParaRPr lang="en-US" dirty="0" smtClean="0"/>
          </a:p>
          <a:p>
            <a:pPr lvl="1"/>
            <a:r>
              <a:rPr lang="en-US" dirty="0" smtClean="0"/>
              <a:t>Placed under the tongue or against the cheek</a:t>
            </a:r>
          </a:p>
          <a:p>
            <a:r>
              <a:rPr lang="en-US" dirty="0" smtClean="0"/>
              <a:t>Rectal</a:t>
            </a:r>
          </a:p>
          <a:p>
            <a:pPr lvl="1"/>
            <a:r>
              <a:rPr lang="en-US" dirty="0" smtClean="0"/>
              <a:t>Advantageous for unconscious, vomiting, or young patients</a:t>
            </a:r>
          </a:p>
          <a:p>
            <a:r>
              <a:rPr lang="en-US" dirty="0" smtClean="0"/>
              <a:t>Parenteral</a:t>
            </a:r>
          </a:p>
          <a:p>
            <a:pPr lvl="1"/>
            <a:r>
              <a:rPr lang="en-US" dirty="0" smtClean="0"/>
              <a:t>Intravenous, intramuscular, or subcutaneous</a:t>
            </a:r>
          </a:p>
          <a:p>
            <a:r>
              <a:rPr lang="en-US" dirty="0" smtClean="0"/>
              <a:t>Topical</a:t>
            </a:r>
          </a:p>
          <a:p>
            <a:pPr lvl="1"/>
            <a:r>
              <a:rPr lang="en-US" dirty="0" smtClean="0"/>
              <a:t>Skin, eyes, nose, throat, ears</a:t>
            </a:r>
          </a:p>
          <a:p>
            <a:r>
              <a:rPr lang="en-US" dirty="0" smtClean="0"/>
              <a:t>Inhalation</a:t>
            </a:r>
          </a:p>
          <a:p>
            <a:pPr lvl="1"/>
            <a:r>
              <a:rPr lang="en-US" dirty="0" smtClean="0"/>
              <a:t>Lungs</a:t>
            </a:r>
            <a:endParaRPr lang="en-US" dirty="0"/>
          </a:p>
        </p:txBody>
      </p:sp>
      <p:pic>
        <p:nvPicPr>
          <p:cNvPr id="6146" name="Picture 2" descr="C:\Users\Owner\Desktop\ch1-20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505200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Pharmacokinetic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Purpose of inactive ingredients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Binds drugs together</a:t>
            </a:r>
          </a:p>
          <a:p>
            <a:r>
              <a:rPr lang="en-US" dirty="0" smtClean="0"/>
              <a:t>Increasing the bulk of the tablet</a:t>
            </a:r>
          </a:p>
          <a:p>
            <a:r>
              <a:rPr lang="en-US" dirty="0" smtClean="0"/>
              <a:t>Controlled-release</a:t>
            </a:r>
          </a:p>
          <a:p>
            <a:r>
              <a:rPr lang="en-US" dirty="0" smtClean="0"/>
              <a:t>Tablet survival to GI tract</a:t>
            </a:r>
          </a:p>
          <a:p>
            <a:r>
              <a:rPr lang="en-US" dirty="0" smtClean="0"/>
              <a:t>Enhancing physical appeal of drug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C:\Users\Owner\Desktop\ch1-21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1718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Pharmacokinetic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Metabolism (biotransformation)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Where is kidney metabolism?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 chemical alteration of the drug by one or more enzymes in the body</a:t>
            </a:r>
          </a:p>
          <a:p>
            <a:r>
              <a:rPr lang="en-US" dirty="0" smtClean="0"/>
              <a:t>The liver is primary biotransformation site</a:t>
            </a:r>
          </a:p>
          <a:p>
            <a:r>
              <a:rPr lang="en-US" dirty="0" smtClean="0"/>
              <a:t>Kidney, intestinal cells, lungs, &amp; brain are secondary</a:t>
            </a:r>
          </a:p>
          <a:p>
            <a:r>
              <a:rPr lang="en-US" dirty="0" smtClean="0"/>
              <a:t>Metabolism makes the drug water soluble which is important for excretion</a:t>
            </a:r>
          </a:p>
          <a:p>
            <a:endParaRPr lang="en-US" dirty="0"/>
          </a:p>
        </p:txBody>
      </p:sp>
      <p:pic>
        <p:nvPicPr>
          <p:cNvPr id="8194" name="Picture 2" descr="C:\Users\Owner\Desktop\ch1-22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2509837"/>
            <a:ext cx="376237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Pharmacokinetic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Drug excretion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Are the Kidneys located more anterior or posterior?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Removal of drugs from the body</a:t>
            </a:r>
          </a:p>
          <a:p>
            <a:r>
              <a:rPr lang="en-US" dirty="0" smtClean="0"/>
              <a:t>Kidney and bile primary routes for excretion</a:t>
            </a:r>
          </a:p>
          <a:p>
            <a:r>
              <a:rPr lang="en-US" dirty="0" smtClean="0"/>
              <a:t>Secondary routes: sweat, saliva, and lungs</a:t>
            </a:r>
          </a:p>
          <a:p>
            <a:pPr marL="0" indent="0" algn="ctr">
              <a:buNone/>
            </a:pPr>
            <a:r>
              <a:rPr lang="en-US" b="1" dirty="0" smtClean="0"/>
              <a:t>B</a:t>
            </a:r>
            <a:r>
              <a:rPr lang="en-US" sz="1600" b="1" dirty="0" smtClean="0"/>
              <a:t>ILLARY EXCRETION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drugs pass through the liver into the bile and eventually to the small intestines</a:t>
            </a:r>
          </a:p>
          <a:p>
            <a:r>
              <a:rPr lang="en-US" dirty="0" smtClean="0"/>
              <a:t>Excreted in the feces or reabsorbed into the blood</a:t>
            </a:r>
            <a:endParaRPr lang="en-US" dirty="0"/>
          </a:p>
        </p:txBody>
      </p:sp>
      <p:pic>
        <p:nvPicPr>
          <p:cNvPr id="9218" name="Picture 2" descr="C:\Users\Owner\Desktop\ch1-23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2971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Pharmacokinetic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effects of exercise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Is stomach emptying increased or decreased?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Light exercise decreases stomach emptying</a:t>
            </a:r>
          </a:p>
          <a:p>
            <a:r>
              <a:rPr lang="en-US" dirty="0" smtClean="0"/>
              <a:t>Strenuous exercise increases stomach emptying</a:t>
            </a:r>
          </a:p>
          <a:p>
            <a:r>
              <a:rPr lang="en-US" dirty="0" smtClean="0"/>
              <a:t>Oral absorption is decreased by exercise due to decreased blood flow</a:t>
            </a:r>
          </a:p>
          <a:p>
            <a:r>
              <a:rPr lang="en-US" dirty="0" smtClean="0"/>
              <a:t>Exercise increases the duration of action by drugs cleared by the kidney</a:t>
            </a:r>
            <a:endParaRPr lang="en-US" dirty="0"/>
          </a:p>
        </p:txBody>
      </p:sp>
      <p:pic>
        <p:nvPicPr>
          <p:cNvPr id="1026" name="Picture 2" descr="C:\Users\Owner\Desktop\ch1-24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2819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Pharmacokinetic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effect of exercise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Increased or decreased volume of distribution?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Exercise increases the duration of action for drugs that are inactivated by the liver</a:t>
            </a:r>
          </a:p>
          <a:p>
            <a:pPr lvl="1"/>
            <a:r>
              <a:rPr lang="en-US" dirty="0"/>
              <a:t>An exception to this is protein bound </a:t>
            </a:r>
            <a:r>
              <a:rPr lang="en-US" dirty="0" smtClean="0"/>
              <a:t>NSAIDs</a:t>
            </a:r>
            <a:endParaRPr lang="en-US" dirty="0"/>
          </a:p>
          <a:p>
            <a:r>
              <a:rPr lang="en-US" dirty="0" smtClean="0"/>
              <a:t>Sweating decreases the volume of distribution, increasing drugs at the site of action</a:t>
            </a:r>
          </a:p>
          <a:p>
            <a:r>
              <a:rPr lang="en-US" dirty="0" smtClean="0"/>
              <a:t>Long-term exercise may increase metabolism and excretion rates of pharmaceuticals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C:\Users\Owner\Desktop\ch1-25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0386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Pharmacokinetic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effect of exercise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Will this have a prominent effect on pharmaceuticals?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Intensive exercise for long duration has the most prominent impact on pharmaceuticals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Owner\Desktop\ch1-26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505200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to Pharmacology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Foundational Concepts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Drugs interact with the cells and extracellular components on a molecular level to produce an effect.</a:t>
            </a:r>
          </a:p>
          <a:p>
            <a:r>
              <a:rPr lang="en-US" dirty="0" smtClean="0"/>
              <a:t>Molecular interactions between the drug and body determine how, when, and where the action of the drug will be terminated.</a:t>
            </a:r>
          </a:p>
          <a:p>
            <a:r>
              <a:rPr lang="en-US" dirty="0" smtClean="0"/>
              <a:t>Pharmacology encompasses the therapeutic responses and adverse effects of drugs as well as the absorption, metabolism, and excretion of drugs.</a:t>
            </a:r>
            <a:endParaRPr lang="en-US" dirty="0"/>
          </a:p>
        </p:txBody>
      </p:sp>
      <p:pic>
        <p:nvPicPr>
          <p:cNvPr id="2050" name="Picture 2" descr="C:\Users\Owner\Desktop\ch1-2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200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4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to Pharmacology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Subdivisions of Pharmacology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Pharmacokinetics: Factors that affect the time course of the drug.</a:t>
            </a:r>
          </a:p>
          <a:p>
            <a:pPr lvl="1"/>
            <a:r>
              <a:rPr lang="en-US" dirty="0" smtClean="0"/>
              <a:t>Rate at which drugs begin to take effect</a:t>
            </a:r>
          </a:p>
          <a:p>
            <a:pPr lvl="1"/>
            <a:r>
              <a:rPr lang="en-US" dirty="0" smtClean="0"/>
              <a:t>Duration of the effect</a:t>
            </a:r>
          </a:p>
          <a:p>
            <a:pPr lvl="1"/>
            <a:r>
              <a:rPr lang="en-US" dirty="0" smtClean="0"/>
              <a:t>Rate of change at the of action</a:t>
            </a:r>
          </a:p>
        </p:txBody>
      </p:sp>
      <p:pic>
        <p:nvPicPr>
          <p:cNvPr id="3074" name="Picture 2" descr="C:\Users\Owner\Desktop\Ch1-3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4038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4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to Pharmacology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Subdivision of pharmacology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Pharmacodynamics: The study of the mechanism of action of drugs.</a:t>
            </a:r>
          </a:p>
          <a:p>
            <a:pPr lvl="1"/>
            <a:r>
              <a:rPr lang="en-US" dirty="0" smtClean="0"/>
              <a:t>Combine with enzymes</a:t>
            </a:r>
          </a:p>
          <a:p>
            <a:pPr lvl="1"/>
            <a:r>
              <a:rPr lang="en-US" dirty="0" smtClean="0"/>
              <a:t>Combine with receptors</a:t>
            </a:r>
            <a:endParaRPr lang="en-US" dirty="0"/>
          </a:p>
        </p:txBody>
      </p:sp>
      <p:pic>
        <p:nvPicPr>
          <p:cNvPr id="4099" name="Picture 3" descr="C:\Users\Owner\Desktop\ch1-4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191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to Pharmacology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is a drug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Chemicals used to treat or prevent disease</a:t>
            </a:r>
          </a:p>
          <a:p>
            <a:pPr lvl="1"/>
            <a:r>
              <a:rPr lang="en-US" dirty="0" smtClean="0"/>
              <a:t>Table sugar?</a:t>
            </a:r>
          </a:p>
          <a:p>
            <a:pPr lvl="1"/>
            <a:r>
              <a:rPr lang="en-US" dirty="0" smtClean="0"/>
              <a:t>Vitamins?</a:t>
            </a:r>
          </a:p>
          <a:p>
            <a:pPr lvl="1"/>
            <a:r>
              <a:rPr lang="en-US" dirty="0" smtClean="0"/>
              <a:t>Herbal products?</a:t>
            </a:r>
            <a:endParaRPr lang="en-US" dirty="0"/>
          </a:p>
        </p:txBody>
      </p:sp>
      <p:pic>
        <p:nvPicPr>
          <p:cNvPr id="5122" name="Picture 2" descr="C:\Users\Owner\Desktop\ch1-5.gif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to Pharmacology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Classification of drugs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Grouped based on their chemistry</a:t>
            </a:r>
          </a:p>
          <a:p>
            <a:r>
              <a:rPr lang="en-US" dirty="0" smtClean="0"/>
              <a:t>Categorized by legal classification</a:t>
            </a:r>
          </a:p>
          <a:p>
            <a:pPr lvl="1"/>
            <a:r>
              <a:rPr lang="en-US" dirty="0" smtClean="0"/>
              <a:t>OTC Drugs – drugs that do not require a prescription</a:t>
            </a:r>
          </a:p>
          <a:p>
            <a:pPr lvl="1"/>
            <a:r>
              <a:rPr lang="en-US" dirty="0" smtClean="0"/>
              <a:t>Prescription</a:t>
            </a:r>
          </a:p>
          <a:p>
            <a:pPr lvl="1"/>
            <a:r>
              <a:rPr lang="en-US" dirty="0" smtClean="0"/>
              <a:t>Controlled substances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026" name="Picture 2" descr="C:\Users\Owner\Desktop\ch1-6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438400"/>
            <a:ext cx="3810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to Pharmacology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Classification of drugs-OTC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Do not require a prescription</a:t>
            </a:r>
          </a:p>
          <a:p>
            <a:r>
              <a:rPr lang="en-US" dirty="0" smtClean="0"/>
              <a:t>Contain a lower of drug per dosage as compared to prescription drug</a:t>
            </a:r>
          </a:p>
          <a:p>
            <a:r>
              <a:rPr lang="en-US" dirty="0" smtClean="0"/>
              <a:t>Contain multiple active ingredients in the same dosage form</a:t>
            </a:r>
            <a:endParaRPr lang="en-US" dirty="0"/>
          </a:p>
        </p:txBody>
      </p:sp>
      <p:pic>
        <p:nvPicPr>
          <p:cNvPr id="2050" name="Picture 2" descr="C:\Users\Owner\Desktop\ch1-7.bmp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to Pharmacology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Classification of drugs-Prescription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Greater potential for adverse effects</a:t>
            </a:r>
          </a:p>
          <a:p>
            <a:r>
              <a:rPr lang="en-US" dirty="0" smtClean="0"/>
              <a:t>Require monitoring for interaction with other drugs</a:t>
            </a:r>
          </a:p>
          <a:p>
            <a:r>
              <a:rPr lang="en-US" dirty="0" smtClean="0"/>
              <a:t>Only used for a restricted time period</a:t>
            </a:r>
          </a:p>
          <a:p>
            <a:r>
              <a:rPr lang="en-US" dirty="0" smtClean="0"/>
              <a:t>Medical supervision mandated</a:t>
            </a:r>
          </a:p>
          <a:p>
            <a:r>
              <a:rPr lang="en-US" dirty="0" smtClean="0"/>
              <a:t>Prescribed by physician – prescription filled by pharmacist</a:t>
            </a:r>
            <a:endParaRPr lang="en-US" dirty="0"/>
          </a:p>
        </p:txBody>
      </p:sp>
      <p:pic>
        <p:nvPicPr>
          <p:cNvPr id="3074" name="Picture 2" descr="C:\Users\Owner\Desktop\ch1-8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19563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449</TotalTime>
  <Words>1266</Words>
  <Application>Microsoft Office PowerPoint</Application>
  <PresentationFormat>On-screen Show (4:3)</PresentationFormat>
  <Paragraphs>178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Macro</vt:lpstr>
      <vt:lpstr>Chapter 1</vt:lpstr>
      <vt:lpstr>Introduction to Pharmacology</vt:lpstr>
      <vt:lpstr>Introduction to Pharmacology</vt:lpstr>
      <vt:lpstr>Introduction to Pharmacology</vt:lpstr>
      <vt:lpstr>Introduction to Pharmacology</vt:lpstr>
      <vt:lpstr>Introduction to Pharmacology</vt:lpstr>
      <vt:lpstr>Introduction to Pharmacology</vt:lpstr>
      <vt:lpstr>Introduction to Pharmacology</vt:lpstr>
      <vt:lpstr>Introduction to Pharmacology</vt:lpstr>
      <vt:lpstr>Introduction to Pharmacology</vt:lpstr>
      <vt:lpstr>Chapter 2</vt:lpstr>
      <vt:lpstr>Pharmacokinetic Principles</vt:lpstr>
      <vt:lpstr>Pharmacokinetic Principles</vt:lpstr>
      <vt:lpstr>Pharmacokinetic Principles</vt:lpstr>
      <vt:lpstr>Pharmacokinetic Principles</vt:lpstr>
      <vt:lpstr>Pharmacokinetic Principles</vt:lpstr>
      <vt:lpstr>Pharmacokinetic Principles</vt:lpstr>
      <vt:lpstr>Pharmacokinetic Principles</vt:lpstr>
      <vt:lpstr>Pharmacokinetic Principles</vt:lpstr>
      <vt:lpstr>Pharmacokinetic Principles</vt:lpstr>
      <vt:lpstr>Pharmacokinetic Principles</vt:lpstr>
      <vt:lpstr>Pharmacokinetic Principles</vt:lpstr>
      <vt:lpstr>Pharmacokinetic Principles</vt:lpstr>
      <vt:lpstr>Pharmacokinetic Principles</vt:lpstr>
      <vt:lpstr>Pharmacokinetic Principles</vt:lpstr>
      <vt:lpstr>Pharmacokinetic Principles</vt:lpstr>
      <vt:lpstr>Pharmacokinetic Principles</vt:lpstr>
      <vt:lpstr>Pharmacokinetic Principles</vt:lpstr>
      <vt:lpstr>Pharmacokinetic Principles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Owner;Michael Pringle</dc:creator>
  <cp:lastModifiedBy>Owner</cp:lastModifiedBy>
  <cp:revision>35</cp:revision>
  <dcterms:created xsi:type="dcterms:W3CDTF">2011-08-13T19:14:33Z</dcterms:created>
  <dcterms:modified xsi:type="dcterms:W3CDTF">2011-09-03T00:19:37Z</dcterms:modified>
</cp:coreProperties>
</file>