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B6E11A-22ED-405D-9D6F-D11D840D27FA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C45DFF-CD4D-45F5-B853-BD12EE10A2A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 science of therapeutic modalities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Chapter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Energy spectrum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Is refraction taking place?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Range of visible light </a:t>
            </a:r>
            <a:r>
              <a:rPr lang="en-US" dirty="0" smtClean="0"/>
              <a:t>colors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Refraction</a:t>
            </a:r>
          </a:p>
          <a:p>
            <a:pPr lvl="1"/>
            <a:r>
              <a:rPr lang="en-US" dirty="0" smtClean="0"/>
              <a:t>Change in direction of a wave or radiation wave when is passes from one medium to another</a:t>
            </a:r>
          </a:p>
        </p:txBody>
      </p:sp>
      <p:pic>
        <p:nvPicPr>
          <p:cNvPr id="8194" name="Picture 2" descr="C:\Users\michael.pringle\Desktop\ch1-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7960" y="2362200"/>
            <a:ext cx="3555905" cy="376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Energy spectrum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Infrared or ultraviolet?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Infrared Radiation</a:t>
            </a:r>
          </a:p>
          <a:p>
            <a:pPr lvl="1"/>
            <a:r>
              <a:rPr lang="en-US" dirty="0" smtClean="0"/>
              <a:t>The portion of the electromagnetic spectrum associated with thermal changes</a:t>
            </a:r>
            <a:endParaRPr lang="en-US" dirty="0" smtClean="0"/>
          </a:p>
          <a:p>
            <a:r>
              <a:rPr lang="en-US" dirty="0" smtClean="0"/>
              <a:t>Ultraviolet Radiation</a:t>
            </a:r>
          </a:p>
          <a:p>
            <a:pPr lvl="1"/>
            <a:r>
              <a:rPr lang="en-US" dirty="0" smtClean="0"/>
              <a:t>The portion of the electromagnetic spectrum associated with chemical changes</a:t>
            </a:r>
          </a:p>
        </p:txBody>
      </p:sp>
      <p:pic>
        <p:nvPicPr>
          <p:cNvPr id="9218" name="Picture 2" descr="C:\Users\michael.pringle\Desktop\ch1-1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896923"/>
            <a:ext cx="4041775" cy="2694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Electromagnetic radiations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Diathermy 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Longer wavelengths more penetrating</a:t>
            </a:r>
          </a:p>
          <a:p>
            <a:r>
              <a:rPr lang="en-US" dirty="0" smtClean="0"/>
              <a:t>Low frequency &amp; long wavelengths heat tissue</a:t>
            </a:r>
          </a:p>
          <a:p>
            <a:r>
              <a:rPr lang="en-US" dirty="0" smtClean="0"/>
              <a:t>Diathermy</a:t>
            </a:r>
          </a:p>
          <a:p>
            <a:pPr lvl="1"/>
            <a:r>
              <a:rPr lang="en-US" dirty="0" smtClean="0"/>
              <a:t>The application of high-frequency electrical energy used to generate heat in body tissue as a result of the resistance of the tissue to the passage of energy</a:t>
            </a:r>
            <a:endParaRPr lang="en-US" dirty="0"/>
          </a:p>
        </p:txBody>
      </p:sp>
      <p:pic>
        <p:nvPicPr>
          <p:cNvPr id="10242" name="Picture 2" descr="C:\Users\michael.pringle\Desktop\ch1-11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2133600" cy="312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Laws of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1055688"/>
          </a:xfrm>
        </p:spPr>
        <p:txBody>
          <a:bodyPr/>
          <a:lstStyle/>
          <a:p>
            <a:pPr algn="ctr"/>
            <a:r>
              <a:rPr lang="en-US" dirty="0" smtClean="0"/>
              <a:t>Give an example of each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Bending back of light or sound waves from a surface that they strike</a:t>
            </a:r>
          </a:p>
          <a:p>
            <a:r>
              <a:rPr lang="en-US" dirty="0" smtClean="0"/>
              <a:t>Transmission</a:t>
            </a:r>
          </a:p>
          <a:p>
            <a:pPr lvl="1"/>
            <a:r>
              <a:rPr lang="en-US" dirty="0" smtClean="0"/>
              <a:t>Propagation of energy through a particular biologic tissue into deeper tissues</a:t>
            </a:r>
          </a:p>
          <a:p>
            <a:r>
              <a:rPr lang="en-US" dirty="0" smtClean="0"/>
              <a:t>Absorption</a:t>
            </a:r>
          </a:p>
          <a:p>
            <a:pPr lvl="1"/>
            <a:r>
              <a:rPr lang="en-US" dirty="0" smtClean="0"/>
              <a:t>Energy that stimulates a particular tissue to perform its normal function</a:t>
            </a:r>
            <a:endParaRPr lang="en-US" dirty="0"/>
          </a:p>
        </p:txBody>
      </p:sp>
      <p:pic>
        <p:nvPicPr>
          <p:cNvPr id="11266" name="Picture 2" descr="C:\Users\michael.pringle\Desktop\ch1-1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750752"/>
            <a:ext cx="4041775" cy="2986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Laws of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Where is the optimum dose found?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Arndt-Schultz Principle</a:t>
            </a:r>
          </a:p>
          <a:p>
            <a:pPr lvl="1"/>
            <a:r>
              <a:rPr lang="en-US" dirty="0" smtClean="0"/>
              <a:t>No reactions or changes can occur in the body if the amount of energy absorbed is not sufficient to stimulate the absorbing tissues</a:t>
            </a:r>
          </a:p>
          <a:p>
            <a:pPr lvl="1"/>
            <a:r>
              <a:rPr lang="en-US" dirty="0" smtClean="0"/>
              <a:t>Too little energy: no effect</a:t>
            </a:r>
          </a:p>
          <a:p>
            <a:pPr lvl="1"/>
            <a:r>
              <a:rPr lang="en-US" dirty="0" smtClean="0"/>
              <a:t>Too much energy: injury</a:t>
            </a:r>
          </a:p>
        </p:txBody>
      </p:sp>
      <p:pic>
        <p:nvPicPr>
          <p:cNvPr id="12290" name="Picture 2" descr="C:\Users\michael.pringle\Desktop\ch1-1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2" y="2510631"/>
            <a:ext cx="38100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Laws of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Apply </a:t>
            </a:r>
            <a:r>
              <a:rPr lang="en-US" dirty="0" err="1" smtClean="0"/>
              <a:t>Grotthus</a:t>
            </a:r>
            <a:r>
              <a:rPr lang="en-US" dirty="0" smtClean="0"/>
              <a:t>-draper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Law of </a:t>
            </a:r>
            <a:r>
              <a:rPr lang="en-US" dirty="0" err="1" smtClean="0"/>
              <a:t>Grotthus</a:t>
            </a:r>
            <a:r>
              <a:rPr lang="en-US" dirty="0" smtClean="0"/>
              <a:t>-Draper</a:t>
            </a:r>
          </a:p>
          <a:p>
            <a:pPr lvl="1"/>
            <a:r>
              <a:rPr lang="en-US" dirty="0" smtClean="0"/>
              <a:t>Energy not absorbed by the tissues must be transmitted</a:t>
            </a:r>
          </a:p>
          <a:p>
            <a:pPr lvl="1"/>
            <a:r>
              <a:rPr lang="en-US" dirty="0" smtClean="0"/>
              <a:t>Inverse relationship between absorption and penetration of </a:t>
            </a:r>
            <a:r>
              <a:rPr lang="en-US" dirty="0" smtClean="0"/>
              <a:t>energy</a:t>
            </a:r>
            <a:endParaRPr lang="en-US" dirty="0" smtClean="0"/>
          </a:p>
          <a:p>
            <a:pPr lvl="1"/>
            <a:r>
              <a:rPr lang="en-US" dirty="0" smtClean="0"/>
              <a:t>Energy absorbed by one tissue layer is not passed along to deeper </a:t>
            </a:r>
            <a:r>
              <a:rPr lang="en-US" dirty="0" smtClean="0"/>
              <a:t>layers</a:t>
            </a:r>
            <a:endParaRPr lang="en-US" dirty="0" smtClean="0"/>
          </a:p>
          <a:p>
            <a:pPr lvl="1"/>
            <a:r>
              <a:rPr lang="en-US" dirty="0" smtClean="0"/>
              <a:t>The more energy absorbed in superficial layers, the less available for </a:t>
            </a:r>
            <a:r>
              <a:rPr lang="en-US" dirty="0" smtClean="0"/>
              <a:t>deeper layers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3315" name="Picture 3" descr="C:\Users\michael.pringle\Desktop\ch1-1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90800"/>
            <a:ext cx="3429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Laws of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Cosine Law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Angle of incidence: The angle at which radiant energy strikes the </a:t>
            </a:r>
            <a:r>
              <a:rPr lang="en-US" dirty="0" smtClean="0"/>
              <a:t>body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As </a:t>
            </a:r>
            <a:r>
              <a:rPr lang="en-US" dirty="0" smtClean="0"/>
              <a:t>the angle of incidence changes from 90</a:t>
            </a:r>
            <a:r>
              <a:rPr lang="en-US" dirty="0" smtClean="0">
                <a:cs typeface="Arial" charset="0"/>
              </a:rPr>
              <a:t>º</a:t>
            </a:r>
            <a:r>
              <a:rPr lang="en-US" dirty="0" smtClean="0"/>
              <a:t>, the less effective the </a:t>
            </a:r>
            <a:r>
              <a:rPr lang="en-US" dirty="0" smtClean="0"/>
              <a:t>transmission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Based on the cosine of the angle of incidence:</a:t>
            </a:r>
          </a:p>
          <a:p>
            <a:pPr lvl="2">
              <a:lnSpc>
                <a:spcPct val="80000"/>
              </a:lnSpc>
            </a:pPr>
            <a:r>
              <a:rPr lang="en-US" sz="2200" dirty="0" smtClean="0"/>
              <a:t>Effective </a:t>
            </a:r>
            <a:r>
              <a:rPr lang="en-US" sz="2200" dirty="0" smtClean="0"/>
              <a:t>energy = </a:t>
            </a:r>
            <a:r>
              <a:rPr lang="en-US" sz="2200" dirty="0" smtClean="0"/>
              <a:t>Energy </a:t>
            </a:r>
            <a:r>
              <a:rPr lang="en-US" sz="2200" dirty="0" smtClean="0"/>
              <a:t>* Cosine (angle</a:t>
            </a:r>
            <a:r>
              <a:rPr lang="en-US" sz="2200" dirty="0" smtClean="0"/>
              <a:t>)</a:t>
            </a:r>
          </a:p>
          <a:p>
            <a:pPr lvl="2">
              <a:lnSpc>
                <a:spcPct val="80000"/>
              </a:lnSpc>
              <a:buNone/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Radiant energy should be </a:t>
            </a:r>
            <a:r>
              <a:rPr lang="en-US" dirty="0" smtClean="0">
                <a:cs typeface="Arial" charset="0"/>
              </a:rPr>
              <a:t>±</a:t>
            </a:r>
            <a:r>
              <a:rPr lang="en-US" dirty="0" smtClean="0"/>
              <a:t>90</a:t>
            </a:r>
            <a:r>
              <a:rPr lang="en-US" dirty="0" smtClean="0">
                <a:cs typeface="Arial" charset="0"/>
              </a:rPr>
              <a:t>º</a:t>
            </a:r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7" name="Group 28"/>
          <p:cNvGrpSpPr>
            <a:grpSpLocks noGrp="1"/>
          </p:cNvGrpSpPr>
          <p:nvPr>
            <p:ph sz="quarter" idx="4"/>
          </p:nvPr>
        </p:nvGrpSpPr>
        <p:grpSpPr bwMode="auto">
          <a:xfrm>
            <a:off x="4645025" y="2362200"/>
            <a:ext cx="4041775" cy="3763963"/>
            <a:chOff x="2208" y="1920"/>
            <a:chExt cx="2112" cy="2400"/>
          </a:xfrm>
        </p:grpSpPr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2208" y="1920"/>
              <a:ext cx="2112" cy="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2256" y="3840"/>
              <a:ext cx="201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50% Transmission</a:t>
              </a:r>
            </a:p>
            <a:p>
              <a:pPr algn="ctr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(cosine of 45º = .50)</a:t>
              </a: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307" y="2352"/>
              <a:ext cx="1869" cy="1191"/>
              <a:chOff x="2211" y="2352"/>
              <a:chExt cx="1869" cy="1191"/>
            </a:xfrm>
          </p:grpSpPr>
          <p:pic>
            <p:nvPicPr>
              <p:cNvPr id="11" name="Picture 21" descr="nuke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0000FE"/>
                  </a:clrFrom>
                  <a:clrTo>
                    <a:srgbClr val="0000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22529967">
                <a:off x="3456" y="2352"/>
                <a:ext cx="624" cy="602"/>
              </a:xfrm>
              <a:prstGeom prst="rect">
                <a:avLst/>
              </a:prstGeom>
              <a:noFill/>
            </p:spPr>
          </p:pic>
          <p:sp>
            <p:nvSpPr>
              <p:cNvPr id="12" name="Line 23"/>
              <p:cNvSpPr>
                <a:spLocks noChangeShapeType="1"/>
              </p:cNvSpPr>
              <p:nvPr/>
            </p:nvSpPr>
            <p:spPr bwMode="auto">
              <a:xfrm rot="2700000">
                <a:off x="3076" y="2707"/>
                <a:ext cx="0" cy="12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24"/>
              <p:cNvSpPr>
                <a:spLocks noChangeShapeType="1"/>
              </p:cNvSpPr>
              <p:nvPr/>
            </p:nvSpPr>
            <p:spPr bwMode="auto">
              <a:xfrm rot="2700000">
                <a:off x="3279" y="2871"/>
                <a:ext cx="0" cy="100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5"/>
              <p:cNvSpPr>
                <a:spLocks noChangeShapeType="1"/>
              </p:cNvSpPr>
              <p:nvPr/>
            </p:nvSpPr>
            <p:spPr bwMode="auto">
              <a:xfrm rot="2700000">
                <a:off x="2879" y="2555"/>
                <a:ext cx="21" cy="135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3408" y="3312"/>
                <a:ext cx="3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45º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Laws of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Inverse Square Law</a:t>
            </a:r>
          </a:p>
          <a:p>
            <a:pPr lvl="1"/>
            <a:r>
              <a:rPr lang="en-US" dirty="0" smtClean="0"/>
              <a:t>Intensity of radiant energy depends on the distance between the source and the target.</a:t>
            </a:r>
          </a:p>
          <a:p>
            <a:pPr lvl="1"/>
            <a:r>
              <a:rPr lang="en-US" dirty="0" smtClean="0"/>
              <a:t>Changing the distance changes the intensity</a:t>
            </a:r>
          </a:p>
          <a:p>
            <a:pPr lvl="1"/>
            <a:r>
              <a:rPr lang="en-US" dirty="0" smtClean="0"/>
              <a:t>Change is proportional to the square of the distance.</a:t>
            </a:r>
          </a:p>
          <a:p>
            <a:pPr lvl="1"/>
            <a:endParaRPr lang="en-US" dirty="0"/>
          </a:p>
        </p:txBody>
      </p:sp>
      <p:pic>
        <p:nvPicPr>
          <p:cNvPr id="14338" name="Picture 2" descr="C:\Users\michael.pringle\Desktop\ch1-1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025" y="2514600"/>
            <a:ext cx="40417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Transformed or transferred?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capacity of a system for doing work and exists in various forms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Often transformed from one form to another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Often transferred from one location to another</a:t>
            </a:r>
            <a:endParaRPr lang="en-US" dirty="0"/>
          </a:p>
        </p:txBody>
      </p:sp>
      <p:pic>
        <p:nvPicPr>
          <p:cNvPr id="1026" name="Picture 2" descr="C:\Users\michael.pringle\Desktop\ch1-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2" y="3158331"/>
            <a:ext cx="3810000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What form of energy is this?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Forms of energy relevant for therapeutic modalities</a:t>
            </a:r>
          </a:p>
          <a:p>
            <a:pPr lvl="1"/>
            <a:r>
              <a:rPr lang="en-US" dirty="0" smtClean="0"/>
              <a:t>Electromagnetic</a:t>
            </a:r>
          </a:p>
          <a:p>
            <a:pPr lvl="1"/>
            <a:r>
              <a:rPr lang="en-US" dirty="0" smtClean="0"/>
              <a:t>Thermal</a:t>
            </a:r>
          </a:p>
          <a:p>
            <a:pPr lvl="1"/>
            <a:r>
              <a:rPr lang="en-US" dirty="0" smtClean="0"/>
              <a:t>Electrical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Mechanical</a:t>
            </a:r>
            <a:endParaRPr lang="en-US" dirty="0"/>
          </a:p>
        </p:txBody>
      </p:sp>
      <p:pic>
        <p:nvPicPr>
          <p:cNvPr id="2050" name="Picture 2" descr="C:\Users\michael.pringle\Desktop\ch1-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438400"/>
            <a:ext cx="37338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Assist, absorb, reflect?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Energy can be transferred into biologic tissue</a:t>
            </a:r>
          </a:p>
          <a:p>
            <a:r>
              <a:rPr lang="en-US" dirty="0" smtClean="0"/>
              <a:t>Tissues may:</a:t>
            </a:r>
          </a:p>
          <a:p>
            <a:pPr lvl="1"/>
            <a:r>
              <a:rPr lang="en-US" dirty="0" smtClean="0"/>
              <a:t>Assist to generate heat through resistance </a:t>
            </a:r>
          </a:p>
          <a:p>
            <a:pPr lvl="1"/>
            <a:r>
              <a:rPr lang="en-US" dirty="0" smtClean="0"/>
              <a:t>Absorb heat</a:t>
            </a:r>
          </a:p>
          <a:p>
            <a:pPr lvl="1"/>
            <a:r>
              <a:rPr lang="en-US" dirty="0" smtClean="0"/>
              <a:t>Reflect energy decreasing the chance of heat</a:t>
            </a:r>
            <a:endParaRPr lang="en-US" dirty="0"/>
          </a:p>
        </p:txBody>
      </p:sp>
      <p:pic>
        <p:nvPicPr>
          <p:cNvPr id="3074" name="Picture 2" descr="C:\Users\michael.pringle\Desktop\ch1-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14600"/>
            <a:ext cx="2819400" cy="3428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Electromagnetic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Radiation or Photon?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Electromagnetic energy travels from its source outward through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Heat transfer through which heat can be either gained or lost</a:t>
            </a:r>
            <a:endParaRPr lang="en-US" dirty="0" smtClean="0"/>
          </a:p>
          <a:p>
            <a:r>
              <a:rPr lang="en-US" dirty="0" smtClean="0"/>
              <a:t>Photon</a:t>
            </a:r>
          </a:p>
          <a:p>
            <a:pPr lvl="1"/>
            <a:r>
              <a:rPr lang="en-US" dirty="0" smtClean="0"/>
              <a:t>Energy carrier that composes all electromagnetic radiation</a:t>
            </a:r>
          </a:p>
          <a:p>
            <a:pPr lvl="1"/>
            <a:r>
              <a:rPr lang="en-US" dirty="0" smtClean="0"/>
              <a:t>Travels as waves at the speed of light</a:t>
            </a:r>
          </a:p>
        </p:txBody>
      </p:sp>
      <p:pic>
        <p:nvPicPr>
          <p:cNvPr id="4098" name="Picture 2" descr="C:\Users\michael.pringle\Desktop\ch1-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3810000" cy="365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Electromagnetic energy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Absorption/emission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Photons all travel at the same speed</a:t>
            </a:r>
          </a:p>
          <a:p>
            <a:r>
              <a:rPr lang="en-US" dirty="0" smtClean="0"/>
              <a:t>Distinguished by their wave properties of wavelength and frequency</a:t>
            </a:r>
          </a:p>
          <a:p>
            <a:r>
              <a:rPr lang="en-US" dirty="0" smtClean="0"/>
              <a:t>Distinguished by the amount of energy carried by each photon</a:t>
            </a:r>
            <a:endParaRPr lang="en-US" dirty="0"/>
          </a:p>
        </p:txBody>
      </p:sp>
      <p:pic>
        <p:nvPicPr>
          <p:cNvPr id="5122" name="Picture 2" descr="C:\Users\michael.pringle\Desktop\ch1-5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438400"/>
            <a:ext cx="4343399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Wavelength </a:t>
            </a:r>
          </a:p>
          <a:p>
            <a:pPr algn="ctr"/>
            <a:r>
              <a:rPr lang="en-US" sz="1200" dirty="0" err="1" smtClean="0"/>
              <a:t>vs</a:t>
            </a:r>
            <a:r>
              <a:rPr lang="en-US" dirty="0" smtClean="0"/>
              <a:t> Frequency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Can the frequency of wavelength be adjusted?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Wavelength</a:t>
            </a:r>
          </a:p>
          <a:p>
            <a:pPr lvl="1"/>
            <a:r>
              <a:rPr lang="en-US" dirty="0" smtClean="0"/>
              <a:t>The distance from one point in a propagating wave to the same point in the next </a:t>
            </a:r>
            <a:r>
              <a:rPr lang="en-US" dirty="0" smtClean="0"/>
              <a:t>wave</a:t>
            </a:r>
            <a:endParaRPr lang="en-US" dirty="0" smtClean="0"/>
          </a:p>
          <a:p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The number of wave oscillations or vibrations occurring in a particular time unit, commonly expressed in Hertz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147" name="Picture 3" descr="C:\Users\michael.pringle\Desktop\ch1-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514600"/>
            <a:ext cx="3886199" cy="3276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Wavelength </a:t>
            </a:r>
          </a:p>
          <a:p>
            <a:pPr algn="ctr"/>
            <a:r>
              <a:rPr lang="en-US" sz="1200" dirty="0" err="1" smtClean="0"/>
              <a:t>vs</a:t>
            </a:r>
            <a:r>
              <a:rPr lang="en-US" dirty="0" smtClean="0"/>
              <a:t> Frequency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ultrasound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Does US have a wavelength?</a:t>
            </a:r>
          </a:p>
          <a:p>
            <a:r>
              <a:rPr lang="en-US" dirty="0" smtClean="0"/>
              <a:t>Does US have frequency?</a:t>
            </a:r>
          </a:p>
          <a:p>
            <a:r>
              <a:rPr lang="en-US" dirty="0" smtClean="0"/>
              <a:t>Can frequency be adjusted?</a:t>
            </a:r>
            <a:endParaRPr lang="en-US" dirty="0"/>
          </a:p>
        </p:txBody>
      </p:sp>
      <p:pic>
        <p:nvPicPr>
          <p:cNvPr id="7" name="Picture 2" descr="C:\Users\michael.pringle\Desktop\ch1-6.bmp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667000"/>
            <a:ext cx="3352799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of Modalities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Energy spectrum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Colors are called a spectrum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refracted through a prism:</a:t>
            </a:r>
          </a:p>
          <a:p>
            <a:pPr lvl="1"/>
            <a:r>
              <a:rPr lang="en-US" dirty="0" smtClean="0"/>
              <a:t>Infrared</a:t>
            </a:r>
          </a:p>
          <a:p>
            <a:pPr lvl="1"/>
            <a:r>
              <a:rPr lang="en-US" dirty="0" smtClean="0"/>
              <a:t>Red</a:t>
            </a:r>
          </a:p>
          <a:p>
            <a:pPr lvl="1"/>
            <a:r>
              <a:rPr lang="en-US" dirty="0" smtClean="0"/>
              <a:t>Orange</a:t>
            </a:r>
          </a:p>
          <a:p>
            <a:pPr lvl="1"/>
            <a:r>
              <a:rPr lang="en-US" dirty="0" smtClean="0"/>
              <a:t>Yellow</a:t>
            </a:r>
          </a:p>
          <a:p>
            <a:pPr lvl="1"/>
            <a:r>
              <a:rPr lang="en-US" dirty="0" smtClean="0"/>
              <a:t>Green</a:t>
            </a:r>
          </a:p>
          <a:p>
            <a:pPr lvl="1"/>
            <a:r>
              <a:rPr lang="en-US" dirty="0" smtClean="0"/>
              <a:t>Blue</a:t>
            </a:r>
          </a:p>
          <a:p>
            <a:pPr lvl="1"/>
            <a:r>
              <a:rPr lang="en-US" dirty="0" smtClean="0"/>
              <a:t>Re violet</a:t>
            </a:r>
          </a:p>
          <a:p>
            <a:pPr lvl="1"/>
            <a:r>
              <a:rPr lang="en-US" dirty="0" smtClean="0"/>
              <a:t>Ultraviolet</a:t>
            </a:r>
          </a:p>
        </p:txBody>
      </p:sp>
      <p:pic>
        <p:nvPicPr>
          <p:cNvPr id="7170" name="Picture 2" descr="C:\Users\michael.pringle\Desktop\ch1-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0"/>
            <a:ext cx="3505200" cy="2551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342</TotalTime>
  <Words>656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The basic science of therapeutic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  <vt:lpstr>Science of Modalities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 science of therapeutic modalities</dc:title>
  <dc:creator>michael.pringle</dc:creator>
  <cp:lastModifiedBy>michael.pringle</cp:lastModifiedBy>
  <cp:revision>26</cp:revision>
  <dcterms:created xsi:type="dcterms:W3CDTF">2011-08-15T14:35:47Z</dcterms:created>
  <dcterms:modified xsi:type="dcterms:W3CDTF">2011-08-15T20:17:54Z</dcterms:modified>
</cp:coreProperties>
</file>