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FDDA8D-5F6C-4BA2-904A-90CFDED4069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F7322E-1119-4861-BE32-B41213EDEC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youtube.com/watch?v=HDhkerh6ZZk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General Medical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1905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200" dirty="0" smtClean="0"/>
              <a:t>Chapter 1</a:t>
            </a:r>
          </a:p>
          <a:p>
            <a:pPr algn="ctr"/>
            <a:r>
              <a:rPr lang="en-US" sz="3200" dirty="0" smtClean="0"/>
              <a:t>Professor Pringle</a:t>
            </a: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2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Considerations - </a:t>
            </a:r>
            <a:r>
              <a:rPr lang="en-US" dirty="0" err="1" smtClean="0"/>
              <a:t>hippa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Gives patients control over the use of their health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Defines </a:t>
            </a:r>
            <a:r>
              <a:rPr lang="en-US" dirty="0"/>
              <a:t>boundaries for the use/disclosure of health records by covered </a:t>
            </a:r>
            <a:r>
              <a:rPr lang="en-US" dirty="0" smtClean="0"/>
              <a:t>entities</a:t>
            </a:r>
          </a:p>
          <a:p>
            <a:r>
              <a:rPr lang="en-US" dirty="0" smtClean="0"/>
              <a:t>Establishes </a:t>
            </a:r>
            <a:r>
              <a:rPr lang="en-US" dirty="0"/>
              <a:t>national-level standards that healthcare providers must comply </a:t>
            </a:r>
            <a:r>
              <a:rPr lang="en-US" dirty="0" smtClean="0"/>
              <a:t>with</a:t>
            </a:r>
          </a:p>
          <a:p>
            <a:r>
              <a:rPr lang="en-US" dirty="0" smtClean="0"/>
              <a:t>Helps </a:t>
            </a:r>
            <a:r>
              <a:rPr lang="en-US" dirty="0"/>
              <a:t>to limit the use of </a:t>
            </a:r>
            <a:r>
              <a:rPr lang="en-US" dirty="0" smtClean="0"/>
              <a:t>Personal Health Information (PHI) </a:t>
            </a:r>
            <a:r>
              <a:rPr lang="en-US" dirty="0"/>
              <a:t>and minimizes chances of its inappropriate </a:t>
            </a:r>
            <a:r>
              <a:rPr lang="en-US" dirty="0" smtClean="0"/>
              <a:t>disclosure</a:t>
            </a:r>
          </a:p>
          <a:p>
            <a:r>
              <a:rPr lang="en-US" dirty="0" smtClean="0"/>
              <a:t>Strictly </a:t>
            </a:r>
            <a:r>
              <a:rPr lang="en-US" dirty="0"/>
              <a:t>investigates compliance-related issues and holds violators accountable with civil or criminal penalties for violating the privacy of an individual's </a:t>
            </a:r>
            <a:r>
              <a:rPr lang="en-US" dirty="0" smtClean="0"/>
              <a:t>PHI</a:t>
            </a:r>
          </a:p>
          <a:p>
            <a:r>
              <a:rPr lang="en-US" dirty="0" smtClean="0"/>
              <a:t>Supports </a:t>
            </a:r>
            <a:r>
              <a:rPr lang="en-US" dirty="0"/>
              <a:t>the cause of disclosing PHI without individual consent for individual healthcare needs, public benefit and national interests</a:t>
            </a:r>
          </a:p>
        </p:txBody>
      </p:sp>
      <p:pic>
        <p:nvPicPr>
          <p:cNvPr id="4098" name="Picture 2" descr="C:\Users\Owner\Desktop\ch1-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1676401"/>
            <a:ext cx="3333750" cy="37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Considerations - FERPA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FERPA</a:t>
            </a:r>
            <a:r>
              <a:rPr lang="en-US" dirty="0"/>
              <a:t> is an acronym for the Family Educational Rights and Privacy Act (also referred to as the Buckley Amendment) and is a federal law designed to: </a:t>
            </a:r>
          </a:p>
          <a:p>
            <a:pPr lvl="1"/>
            <a:r>
              <a:rPr lang="en-US" dirty="0"/>
              <a:t>Protect the privacy of student education </a:t>
            </a:r>
            <a:r>
              <a:rPr lang="en-US" dirty="0" smtClean="0"/>
              <a:t>records</a:t>
            </a:r>
            <a:endParaRPr lang="en-US" dirty="0"/>
          </a:p>
          <a:p>
            <a:pPr lvl="1"/>
            <a:r>
              <a:rPr lang="en-US" dirty="0"/>
              <a:t>Establish the right of students to inspect and review their education </a:t>
            </a:r>
            <a:r>
              <a:rPr lang="en-US" dirty="0" smtClean="0"/>
              <a:t>records</a:t>
            </a:r>
            <a:endParaRPr lang="en-US" dirty="0"/>
          </a:p>
          <a:p>
            <a:pPr lvl="1"/>
            <a:r>
              <a:rPr lang="en-US" dirty="0"/>
              <a:t>Provide guidelines for the correction of inaccurate and misleading information.</a:t>
            </a:r>
          </a:p>
          <a:p>
            <a:r>
              <a:rPr lang="en-US" b="1" dirty="0"/>
              <a:t>Students Have the Right to:</a:t>
            </a:r>
          </a:p>
          <a:p>
            <a:pPr lvl="1"/>
            <a:r>
              <a:rPr lang="en-US" dirty="0"/>
              <a:t>Inspect and review their education records</a:t>
            </a:r>
          </a:p>
          <a:p>
            <a:pPr lvl="1"/>
            <a:r>
              <a:rPr lang="en-US" dirty="0"/>
              <a:t>Seek to amend their education records when there has been a legitimate error recorded </a:t>
            </a:r>
          </a:p>
          <a:p>
            <a:pPr lvl="1"/>
            <a:r>
              <a:rPr lang="en-US" dirty="0"/>
              <a:t>Have some control over the release of information from their education records</a:t>
            </a:r>
          </a:p>
          <a:p>
            <a:r>
              <a:rPr lang="en-US" b="1" dirty="0"/>
              <a:t>Parental Rights</a:t>
            </a:r>
          </a:p>
          <a:p>
            <a:pPr lvl="1"/>
            <a:r>
              <a:rPr lang="en-US" dirty="0"/>
              <a:t>When a student reaches the age of 18 or begins attending ASC, FERPA rights are </a:t>
            </a:r>
            <a:r>
              <a:rPr lang="en-US" dirty="0" smtClean="0"/>
              <a:t>transferred </a:t>
            </a:r>
            <a:r>
              <a:rPr lang="en-US" dirty="0"/>
              <a:t>to the student.</a:t>
            </a:r>
          </a:p>
          <a:p>
            <a:pPr lvl="1"/>
            <a:r>
              <a:rPr lang="en-US" dirty="0"/>
              <a:t>Parents may obtain directory information at the discretion of the college.</a:t>
            </a:r>
          </a:p>
          <a:p>
            <a:pPr lvl="1"/>
            <a:r>
              <a:rPr lang="en-US" dirty="0"/>
              <a:t>Parents may obtain non-directory information with a signed consent from their child.</a:t>
            </a:r>
          </a:p>
          <a:p>
            <a:endParaRPr lang="en-US" dirty="0"/>
          </a:p>
        </p:txBody>
      </p:sp>
      <p:pic>
        <p:nvPicPr>
          <p:cNvPr id="5122" name="Picture 2" descr="C:\Users\Owner\Desktop\ch1-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343400" cy="335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Legal Considerations - Medical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Besides information about physical health, these records may include </a:t>
            </a:r>
            <a:r>
              <a:rPr lang="en-US" dirty="0" err="1"/>
              <a:t>infomation</a:t>
            </a:r>
            <a:r>
              <a:rPr lang="en-US" dirty="0"/>
              <a:t> about family relationships, sexual behavior, substance </a:t>
            </a:r>
            <a:r>
              <a:rPr lang="en-US" dirty="0" smtClean="0"/>
              <a:t>abuse</a:t>
            </a:r>
          </a:p>
          <a:p>
            <a:r>
              <a:rPr lang="en-US" dirty="0"/>
              <a:t>P</a:t>
            </a:r>
            <a:r>
              <a:rPr lang="en-US" dirty="0" smtClean="0"/>
              <a:t>rivate </a:t>
            </a:r>
            <a:r>
              <a:rPr lang="en-US" dirty="0"/>
              <a:t>thoughts and feelings that come with </a:t>
            </a:r>
            <a:r>
              <a:rPr lang="en-US" dirty="0" err="1" smtClean="0"/>
              <a:t>psychotheraphy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ften </a:t>
            </a:r>
            <a:r>
              <a:rPr lang="en-US" dirty="0"/>
              <a:t>keyed to a social security </a:t>
            </a:r>
            <a:r>
              <a:rPr lang="en-US" dirty="0" smtClean="0"/>
              <a:t>number </a:t>
            </a:r>
            <a:endParaRPr lang="en-US" dirty="0"/>
          </a:p>
          <a:p>
            <a:r>
              <a:rPr lang="en-US" dirty="0"/>
              <a:t>Information from your medical records may influence your credit, admission to educational institutions, and </a:t>
            </a:r>
            <a:r>
              <a:rPr lang="en-US" dirty="0" smtClean="0"/>
              <a:t>employment</a:t>
            </a:r>
          </a:p>
          <a:p>
            <a:r>
              <a:rPr lang="en-US" dirty="0" smtClean="0"/>
              <a:t>It </a:t>
            </a:r>
            <a:r>
              <a:rPr lang="en-US" dirty="0"/>
              <a:t>may also affect your ability to get health insurance, or the rates you pay for coverage (OTA </a:t>
            </a:r>
            <a:r>
              <a:rPr lang="en-US" dirty="0" smtClean="0"/>
              <a:t>report)</a:t>
            </a:r>
          </a:p>
          <a:p>
            <a:r>
              <a:rPr lang="en-US" dirty="0" smtClean="0"/>
              <a:t>More </a:t>
            </a:r>
            <a:r>
              <a:rPr lang="en-US" dirty="0"/>
              <a:t>importantly, having others know intimate details about your life may mean a loss of dignity and autonomy. </a:t>
            </a:r>
          </a:p>
        </p:txBody>
      </p:sp>
      <p:pic>
        <p:nvPicPr>
          <p:cNvPr id="6146" name="Picture 2" descr="C:\Users\Owner\Desktop\ch1-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343400" cy="380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Medical Evaluation Techniques &amp; Equipment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1371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ctr"/>
            <a:r>
              <a:rPr lang="en-US" sz="3200" dirty="0" smtClean="0"/>
              <a:t>Chapter 2</a:t>
            </a:r>
          </a:p>
          <a:p>
            <a:pPr algn="ctr"/>
            <a:r>
              <a:rPr lang="en-US" sz="3200" dirty="0" smtClean="0"/>
              <a:t>Professor Pringle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391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Examination of the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Hand out LMU physical form</a:t>
            </a:r>
          </a:p>
          <a:p>
            <a:pPr lvl="1"/>
            <a:r>
              <a:rPr lang="en-US" dirty="0" smtClean="0"/>
              <a:t>Can we improve anything under practical ideal situations</a:t>
            </a:r>
          </a:p>
          <a:p>
            <a:pPr lvl="1"/>
            <a:r>
              <a:rPr lang="en-US" dirty="0" smtClean="0"/>
              <a:t>Personnel needed</a:t>
            </a:r>
          </a:p>
          <a:p>
            <a:pPr lvl="1"/>
            <a:r>
              <a:rPr lang="en-US" dirty="0" smtClean="0"/>
              <a:t>Equipment needed</a:t>
            </a:r>
            <a:endParaRPr lang="en-US" dirty="0"/>
          </a:p>
        </p:txBody>
      </p:sp>
      <p:pic>
        <p:nvPicPr>
          <p:cNvPr id="7170" name="Picture 2" descr="C:\Users\Owner\Desktop\ch2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2765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05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Sounds produced by percussion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www.youtube.com/watch?v=HDhkerh6ZZk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C:\Users\Owner\Desktop\ch2-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1"/>
            <a:ext cx="4343400" cy="332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17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the athletic trainer in general medical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person to identify medical condition</a:t>
            </a:r>
          </a:p>
          <a:p>
            <a:r>
              <a:rPr lang="en-US" dirty="0" smtClean="0"/>
              <a:t>Pre-established relationship with athlete</a:t>
            </a:r>
          </a:p>
          <a:p>
            <a:r>
              <a:rPr lang="en-US" dirty="0" smtClean="0"/>
              <a:t>Care of orthopedic &amp; non-orthopedic conditions</a:t>
            </a:r>
          </a:p>
          <a:p>
            <a:r>
              <a:rPr lang="en-US" dirty="0" smtClean="0"/>
              <a:t>Broad based knowledge of diagnostic, preventative, rehabilitative medicine</a:t>
            </a:r>
            <a:endParaRPr lang="en-US" dirty="0"/>
          </a:p>
        </p:txBody>
      </p:sp>
      <p:pic>
        <p:nvPicPr>
          <p:cNvPr id="1026" name="Picture 2" descr="C:\Users\Owner\Desktop\ch1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4572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45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role of the athletic trainer in general medical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Preparticipation</a:t>
            </a:r>
            <a:r>
              <a:rPr lang="en-US" dirty="0" smtClean="0"/>
              <a:t> Examination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Professional</a:t>
            </a:r>
            <a:endParaRPr lang="en-US" dirty="0"/>
          </a:p>
          <a:p>
            <a:r>
              <a:rPr lang="en-US" dirty="0" smtClean="0"/>
              <a:t>Medical History</a:t>
            </a:r>
          </a:p>
          <a:p>
            <a:r>
              <a:rPr lang="en-US" dirty="0" smtClean="0"/>
              <a:t>Prevention of Disease Transmission</a:t>
            </a:r>
          </a:p>
          <a:p>
            <a:r>
              <a:rPr lang="en-US" dirty="0" smtClean="0"/>
              <a:t>Administration</a:t>
            </a:r>
          </a:p>
        </p:txBody>
      </p:sp>
      <p:pic>
        <p:nvPicPr>
          <p:cNvPr id="2050" name="Picture 2" descr="C:\Users\Owner\Desktop\ch1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4572000" cy="41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5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Osha</a:t>
            </a:r>
            <a:r>
              <a:rPr lang="en-US" dirty="0" smtClean="0"/>
              <a:t> standards for </a:t>
            </a:r>
            <a:r>
              <a:rPr lang="en-US" dirty="0" err="1" smtClean="0"/>
              <a:t>bbp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Establish an exposure control </a:t>
            </a:r>
            <a:r>
              <a:rPr lang="en-US" b="1" dirty="0" smtClean="0"/>
              <a:t>plan</a:t>
            </a:r>
          </a:p>
          <a:p>
            <a:r>
              <a:rPr lang="en-US" b="1" dirty="0" smtClean="0"/>
              <a:t>Employers </a:t>
            </a:r>
            <a:r>
              <a:rPr lang="en-US" b="1" dirty="0"/>
              <a:t>must update the plan </a:t>
            </a:r>
            <a:r>
              <a:rPr lang="en-US" b="1" dirty="0" smtClean="0"/>
              <a:t>annually</a:t>
            </a:r>
          </a:p>
          <a:p>
            <a:r>
              <a:rPr lang="en-US" b="1" dirty="0"/>
              <a:t>Implement the use of universal precautions</a:t>
            </a:r>
          </a:p>
          <a:p>
            <a:r>
              <a:rPr lang="en-US" b="1" dirty="0" smtClean="0"/>
              <a:t>Identify </a:t>
            </a:r>
            <a:r>
              <a:rPr lang="en-US" b="1" dirty="0"/>
              <a:t>and use engineering </a:t>
            </a:r>
            <a:r>
              <a:rPr lang="en-US" b="1" dirty="0" smtClean="0"/>
              <a:t>controls</a:t>
            </a:r>
          </a:p>
          <a:p>
            <a:r>
              <a:rPr lang="en-US" b="1" dirty="0" smtClean="0"/>
              <a:t>Identify </a:t>
            </a:r>
            <a:r>
              <a:rPr lang="en-US" b="1" dirty="0"/>
              <a:t>and ensure the use of work </a:t>
            </a:r>
            <a:r>
              <a:rPr lang="en-US" b="1" dirty="0" smtClean="0"/>
              <a:t>practice controls</a:t>
            </a:r>
          </a:p>
          <a:p>
            <a:r>
              <a:rPr lang="en-US" b="1" dirty="0"/>
              <a:t>Provide personal protective equipment (PPE),</a:t>
            </a:r>
          </a:p>
          <a:p>
            <a:r>
              <a:rPr lang="en-US" b="1" dirty="0"/>
              <a:t>such as gloves, gowns, eye protection, and</a:t>
            </a:r>
          </a:p>
          <a:p>
            <a:r>
              <a:rPr lang="en-US" b="1" dirty="0" smtClean="0"/>
              <a:t>Masks</a:t>
            </a:r>
          </a:p>
          <a:p>
            <a:r>
              <a:rPr lang="en-US" b="1" dirty="0" smtClean="0"/>
              <a:t>Make </a:t>
            </a:r>
            <a:r>
              <a:rPr lang="en-US" b="1" dirty="0"/>
              <a:t>available hepatitis B vaccinations to all</a:t>
            </a:r>
          </a:p>
          <a:p>
            <a:r>
              <a:rPr lang="en-US" b="1" dirty="0"/>
              <a:t>workers with occupational </a:t>
            </a:r>
            <a:r>
              <a:rPr lang="en-US" b="1" dirty="0" smtClean="0"/>
              <a:t>exposure</a:t>
            </a:r>
          </a:p>
          <a:p>
            <a:r>
              <a:rPr lang="en-US" b="1" dirty="0" smtClean="0"/>
              <a:t>Make </a:t>
            </a:r>
            <a:r>
              <a:rPr lang="en-US" b="1" dirty="0"/>
              <a:t>available post-exposure evaluation </a:t>
            </a:r>
            <a:r>
              <a:rPr lang="en-US" b="1" dirty="0" smtClean="0"/>
              <a:t>and follow-up </a:t>
            </a:r>
            <a:r>
              <a:rPr lang="en-US" b="1" dirty="0"/>
              <a:t>to any occupationally exposed </a:t>
            </a:r>
            <a:r>
              <a:rPr lang="en-US" b="1" dirty="0" smtClean="0"/>
              <a:t>worker who </a:t>
            </a:r>
            <a:r>
              <a:rPr lang="en-US" b="1" dirty="0"/>
              <a:t>experiences an exposure </a:t>
            </a:r>
            <a:r>
              <a:rPr lang="en-US" b="1" dirty="0" smtClean="0"/>
              <a:t>incident</a:t>
            </a:r>
          </a:p>
          <a:p>
            <a:r>
              <a:rPr lang="en-US" b="1" dirty="0"/>
              <a:t>Use labels and signs to communicate </a:t>
            </a:r>
            <a:r>
              <a:rPr lang="en-US" b="1" dirty="0" smtClean="0"/>
              <a:t>hazards</a:t>
            </a:r>
          </a:p>
          <a:p>
            <a:r>
              <a:rPr lang="en-US" b="1" dirty="0"/>
              <a:t>Provide information and training to </a:t>
            </a:r>
            <a:r>
              <a:rPr lang="en-US" b="1" dirty="0" smtClean="0"/>
              <a:t>workers</a:t>
            </a:r>
          </a:p>
          <a:p>
            <a:r>
              <a:rPr lang="en-US" b="1" dirty="0"/>
              <a:t>Maintain worker medical and training records</a:t>
            </a:r>
            <a:endParaRPr lang="en-US" dirty="0"/>
          </a:p>
        </p:txBody>
      </p:sp>
      <p:pic>
        <p:nvPicPr>
          <p:cNvPr id="3074" name="Picture 2" descr="C:\Users\Owner\Desktop\ch1-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429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2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Legal Considerations – Standard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watchfulness, attention, caution and prudence that a reasonable person in the circumstances would </a:t>
            </a:r>
            <a:r>
              <a:rPr lang="en-US" dirty="0" smtClean="0"/>
              <a:t>exercise</a:t>
            </a:r>
          </a:p>
          <a:p>
            <a:r>
              <a:rPr lang="en-US" dirty="0" smtClean="0"/>
              <a:t>If </a:t>
            </a:r>
            <a:r>
              <a:rPr lang="en-US" dirty="0"/>
              <a:t>a person's actions do not meet this standard of care, then his/her acts fail to meet the duty of care which all people (supposedly) have toward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Failure </a:t>
            </a:r>
            <a:r>
              <a:rPr lang="en-US" dirty="0"/>
              <a:t>to meet the standard is negligence, and any damages resulting therefrom may be claimed in a lawsuit by the injured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The </a:t>
            </a:r>
            <a:r>
              <a:rPr lang="en-US" dirty="0"/>
              <a:t>problem is that the "standard" is often a subjective issue upon which reasonable people can differ</a:t>
            </a:r>
          </a:p>
        </p:txBody>
      </p:sp>
      <p:pic>
        <p:nvPicPr>
          <p:cNvPr id="4098" name="Picture 2" descr="C:\Users\Owner\Desktop\ch1-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343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8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Legal Considerations – Medical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recommendation of a medical or paramedical </a:t>
            </a:r>
            <a:r>
              <a:rPr lang="en-US" dirty="0" smtClean="0"/>
              <a:t>professional to different or more advanced medical treatment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Why</a:t>
            </a:r>
            <a:endParaRPr lang="en-US" dirty="0"/>
          </a:p>
        </p:txBody>
      </p:sp>
      <p:pic>
        <p:nvPicPr>
          <p:cNvPr id="5123" name="Picture 3" descr="C:\Users\Owner\Desktop\ch1-5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Legal Considerations – Standard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Negligence is conduct that falls below a standard of care established by law for the protection of others against unreasonable risk of </a:t>
            </a:r>
            <a:r>
              <a:rPr lang="en-US" dirty="0" smtClean="0"/>
              <a:t>harm</a:t>
            </a:r>
          </a:p>
          <a:p>
            <a:r>
              <a:rPr lang="en-US" dirty="0" smtClean="0"/>
              <a:t>Actionable </a:t>
            </a:r>
            <a:r>
              <a:rPr lang="en-US" dirty="0"/>
              <a:t>negligence requires an injured plaintiff to establish three elements: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legal duty to use due </a:t>
            </a:r>
            <a:r>
              <a:rPr lang="en-US" dirty="0" smtClean="0"/>
              <a:t>care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reach </a:t>
            </a:r>
            <a:r>
              <a:rPr lang="en-US" dirty="0"/>
              <a:t>of that </a:t>
            </a:r>
            <a:r>
              <a:rPr lang="en-US" dirty="0" smtClean="0"/>
              <a:t>duty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proximate or legal causal connection between the breach and the plaintiff's injuries</a:t>
            </a:r>
          </a:p>
        </p:txBody>
      </p:sp>
      <p:pic>
        <p:nvPicPr>
          <p:cNvPr id="1026" name="Picture 2" descr="C:\Users\Owner\Desktop\ch1-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343400" cy="417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0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Legal Considerations – Medical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recommendation of a medical or paramedical professional</a:t>
            </a:r>
          </a:p>
        </p:txBody>
      </p:sp>
      <p:pic>
        <p:nvPicPr>
          <p:cNvPr id="2050" name="Picture 2" descr="C:\Users\Owner\Desktop\ch1-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343400" cy="332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1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Legal Considerations – Right to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Office for Civil Rights enforces the HIPAA Privacy </a:t>
            </a:r>
            <a:r>
              <a:rPr lang="en-US" dirty="0" smtClean="0"/>
              <a:t>Rule</a:t>
            </a:r>
          </a:p>
          <a:p>
            <a:r>
              <a:rPr lang="en-US" dirty="0"/>
              <a:t>P</a:t>
            </a:r>
            <a:r>
              <a:rPr lang="en-US" dirty="0" smtClean="0"/>
              <a:t>rotects </a:t>
            </a:r>
            <a:r>
              <a:rPr lang="en-US" dirty="0"/>
              <a:t>the privacy of individually identifiable health </a:t>
            </a:r>
            <a:r>
              <a:rPr lang="en-US" dirty="0" smtClean="0"/>
              <a:t>information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HIPAA Security Rule, which sets national standards for the security of electronic protected health </a:t>
            </a:r>
            <a:r>
              <a:rPr lang="en-US" dirty="0" smtClean="0"/>
              <a:t>information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confidentiality provisions of the Patient Safety Rule, which protect identifiable information</a:t>
            </a:r>
          </a:p>
        </p:txBody>
      </p:sp>
      <p:pic>
        <p:nvPicPr>
          <p:cNvPr id="3074" name="Picture 2" descr="C:\Users\Owner\Desktop\ch1-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7" y="1676400"/>
            <a:ext cx="404812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11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795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Introduction to General Medical Conditions</vt:lpstr>
      <vt:lpstr>The role of the athletic trainer in general medical concerns</vt:lpstr>
      <vt:lpstr>The role of the athletic trainer in general medical concerns</vt:lpstr>
      <vt:lpstr>Osha standards for bbp</vt:lpstr>
      <vt:lpstr>Legal Considerations – Standard of Care</vt:lpstr>
      <vt:lpstr>Legal Considerations – Medical referral</vt:lpstr>
      <vt:lpstr>Legal Considerations – Standard of care</vt:lpstr>
      <vt:lpstr>Legal Considerations – Medical referral</vt:lpstr>
      <vt:lpstr>Legal Considerations – Right to privacy</vt:lpstr>
      <vt:lpstr>Legal Considerations - hippa</vt:lpstr>
      <vt:lpstr>Legal Considerations - FERPA</vt:lpstr>
      <vt:lpstr>Legal Considerations - Medical records</vt:lpstr>
      <vt:lpstr>Medical Evaluation Techniques &amp; Equipment </vt:lpstr>
      <vt:lpstr>Examination of the athlete</vt:lpstr>
      <vt:lpstr>Sounds produced by percussion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General Medical Conditions</dc:title>
  <dc:creator>Owner;Michael Pringle</dc:creator>
  <cp:lastModifiedBy>Owner</cp:lastModifiedBy>
  <cp:revision>17</cp:revision>
  <dcterms:created xsi:type="dcterms:W3CDTF">2011-08-26T07:27:37Z</dcterms:created>
  <dcterms:modified xsi:type="dcterms:W3CDTF">2011-09-03T00:36:20Z</dcterms:modified>
</cp:coreProperties>
</file>