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F1649504-DB77-4EBE-9417-BD260C4FF9C9}" type="datetimeFigureOut">
              <a:rPr lang="en-US" smtClean="0"/>
              <a:t>9/4/2011</a:t>
            </a:fld>
            <a:endParaRPr lang="en-US"/>
          </a:p>
        </p:txBody>
      </p:sp>
      <p:sp>
        <p:nvSpPr>
          <p:cNvPr id="20" name="Slide Number Placeholder 19"/>
          <p:cNvSpPr>
            <a:spLocks noGrp="1"/>
          </p:cNvSpPr>
          <p:nvPr>
            <p:ph type="sldNum" sz="quarter" idx="11"/>
          </p:nvPr>
        </p:nvSpPr>
        <p:spPr>
          <a:xfrm>
            <a:off x="7924800" y="6610350"/>
            <a:ext cx="1198880" cy="228600"/>
          </a:xfrm>
        </p:spPr>
        <p:txBody>
          <a:bodyPr/>
          <a:lstStyle/>
          <a:p>
            <a:fld id="{181C89EF-709F-4940-A55A-CE40639F1D75}" type="slidenum">
              <a:rPr lang="en-US" smtClean="0"/>
              <a:t>‹#›</a:t>
            </a:fld>
            <a:endParaRPr lang="en-US"/>
          </a:p>
        </p:txBody>
      </p:sp>
      <p:sp>
        <p:nvSpPr>
          <p:cNvPr id="21" name="Footer Placeholder 20"/>
          <p:cNvSpPr>
            <a:spLocks noGrp="1"/>
          </p:cNvSpPr>
          <p:nvPr>
            <p:ph type="ftr" sz="quarter" idx="12"/>
          </p:nvPr>
        </p:nvSpPr>
        <p:spPr>
          <a:xfrm>
            <a:off x="457200" y="6611112"/>
            <a:ext cx="5600700" cy="228600"/>
          </a:xfrm>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F1649504-DB77-4EBE-9417-BD260C4FF9C9}" type="datetimeFigureOut">
              <a:rPr lang="en-US" smtClean="0"/>
              <a:t>9/4/2011</a:t>
            </a:fld>
            <a:endParaRPr lang="en-US"/>
          </a:p>
        </p:txBody>
      </p:sp>
      <p:sp>
        <p:nvSpPr>
          <p:cNvPr id="23" name="Slide Number Placeholder 22"/>
          <p:cNvSpPr>
            <a:spLocks noGrp="1"/>
          </p:cNvSpPr>
          <p:nvPr>
            <p:ph type="sldNum" sz="quarter" idx="11"/>
          </p:nvPr>
        </p:nvSpPr>
        <p:spPr/>
        <p:txBody>
          <a:bodyPr/>
          <a:lstStyle/>
          <a:p>
            <a:fld id="{181C89EF-709F-4940-A55A-CE40639F1D75}"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F1649504-DB77-4EBE-9417-BD260C4FF9C9}" type="datetimeFigureOut">
              <a:rPr lang="en-US" smtClean="0"/>
              <a:t>9/4/2011</a:t>
            </a:fld>
            <a:endParaRPr lang="en-US"/>
          </a:p>
        </p:txBody>
      </p:sp>
      <p:sp>
        <p:nvSpPr>
          <p:cNvPr id="23" name="Slide Number Placeholder 22"/>
          <p:cNvSpPr>
            <a:spLocks noGrp="1"/>
          </p:cNvSpPr>
          <p:nvPr>
            <p:ph type="sldNum" sz="quarter" idx="11"/>
          </p:nvPr>
        </p:nvSpPr>
        <p:spPr/>
        <p:txBody>
          <a:bodyPr/>
          <a:lstStyle/>
          <a:p>
            <a:fld id="{181C89EF-709F-4940-A55A-CE40639F1D75}"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16"/>
          <p:cNvSpPr>
            <a:spLocks noGrp="1"/>
          </p:cNvSpPr>
          <p:nvPr>
            <p:ph type="dt" sz="half" idx="10"/>
          </p:nvPr>
        </p:nvSpPr>
        <p:spPr/>
        <p:txBody>
          <a:bodyPr/>
          <a:lstStyle/>
          <a:p>
            <a:fld id="{F1649504-DB77-4EBE-9417-BD260C4FF9C9}" type="datetimeFigureOut">
              <a:rPr lang="en-US" smtClean="0"/>
              <a:t>9/4/2011</a:t>
            </a:fld>
            <a:endParaRPr lang="en-US"/>
          </a:p>
        </p:txBody>
      </p:sp>
      <p:sp>
        <p:nvSpPr>
          <p:cNvPr id="18" name="Slide Number Placeholder 17"/>
          <p:cNvSpPr>
            <a:spLocks noGrp="1"/>
          </p:cNvSpPr>
          <p:nvPr>
            <p:ph type="sldNum" sz="quarter" idx="11"/>
          </p:nvPr>
        </p:nvSpPr>
        <p:spPr/>
        <p:txBody>
          <a:bodyPr/>
          <a:lstStyle/>
          <a:p>
            <a:fld id="{181C89EF-709F-4940-A55A-CE40639F1D75}" type="slidenum">
              <a:rPr lang="en-US" smtClean="0"/>
              <a:t>‹#›</a:t>
            </a:fld>
            <a:endParaRPr lang="en-US"/>
          </a:p>
        </p:txBody>
      </p:sp>
      <p:sp>
        <p:nvSpPr>
          <p:cNvPr id="20" name="Footer Placeholder 19"/>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F1649504-DB77-4EBE-9417-BD260C4FF9C9}" type="datetimeFigureOut">
              <a:rPr lang="en-US" smtClean="0"/>
              <a:t>9/4/2011</a:t>
            </a:fld>
            <a:endParaRPr lang="en-US"/>
          </a:p>
        </p:txBody>
      </p:sp>
      <p:sp>
        <p:nvSpPr>
          <p:cNvPr id="25" name="Slide Number Placeholder 24"/>
          <p:cNvSpPr>
            <a:spLocks noGrp="1"/>
          </p:cNvSpPr>
          <p:nvPr>
            <p:ph type="sldNum" sz="quarter" idx="11"/>
          </p:nvPr>
        </p:nvSpPr>
        <p:spPr>
          <a:xfrm>
            <a:off x="8742680" y="6610350"/>
            <a:ext cx="381000" cy="246888"/>
          </a:xfrm>
        </p:spPr>
        <p:txBody>
          <a:bodyPr/>
          <a:lstStyle/>
          <a:p>
            <a:fld id="{181C89EF-709F-4940-A55A-CE40639F1D75}" type="slidenum">
              <a:rPr lang="en-US" smtClean="0"/>
              <a:t>‹#›</a:t>
            </a:fld>
            <a:endParaRPr lang="en-US"/>
          </a:p>
        </p:txBody>
      </p:sp>
      <p:sp>
        <p:nvSpPr>
          <p:cNvPr id="26" name="Footer Placeholder 25"/>
          <p:cNvSpPr>
            <a:spLocks noGrp="1"/>
          </p:cNvSpPr>
          <p:nvPr>
            <p:ph type="ftr" sz="quarter" idx="12"/>
          </p:nvPr>
        </p:nvSpPr>
        <p:spPr>
          <a:xfrm>
            <a:off x="1524000" y="6610350"/>
            <a:ext cx="5562600" cy="247650"/>
          </a:xfrm>
        </p:spPr>
        <p:txBody>
          <a:bodyPr/>
          <a:lstStyle/>
          <a:p>
            <a:endParaRPr lang="en-US"/>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F1649504-DB77-4EBE-9417-BD260C4FF9C9}" type="datetimeFigureOut">
              <a:rPr lang="en-US" smtClean="0"/>
              <a:t>9/4/2011</a:t>
            </a:fld>
            <a:endParaRPr lang="en-US"/>
          </a:p>
        </p:txBody>
      </p:sp>
      <p:sp>
        <p:nvSpPr>
          <p:cNvPr id="21" name="Slide Number Placeholder 20"/>
          <p:cNvSpPr>
            <a:spLocks noGrp="1"/>
          </p:cNvSpPr>
          <p:nvPr>
            <p:ph type="sldNum" sz="quarter" idx="16"/>
          </p:nvPr>
        </p:nvSpPr>
        <p:spPr/>
        <p:txBody>
          <a:bodyPr/>
          <a:lstStyle/>
          <a:p>
            <a:fld id="{181C89EF-709F-4940-A55A-CE40639F1D75}"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F1649504-DB77-4EBE-9417-BD260C4FF9C9}" type="datetimeFigureOut">
              <a:rPr lang="en-US" smtClean="0"/>
              <a:t>9/4/2011</a:t>
            </a:fld>
            <a:endParaRPr lang="en-US"/>
          </a:p>
        </p:txBody>
      </p:sp>
      <p:sp>
        <p:nvSpPr>
          <p:cNvPr id="24" name="Slide Number Placeholder 23"/>
          <p:cNvSpPr>
            <a:spLocks noGrp="1"/>
          </p:cNvSpPr>
          <p:nvPr>
            <p:ph type="sldNum" sz="quarter" idx="17"/>
          </p:nvPr>
        </p:nvSpPr>
        <p:spPr/>
        <p:txBody>
          <a:bodyPr/>
          <a:lstStyle/>
          <a:p>
            <a:fld id="{181C89EF-709F-4940-A55A-CE40639F1D75}" type="slidenum">
              <a:rPr lang="en-US" smtClean="0"/>
              <a:t>‹#›</a:t>
            </a:fld>
            <a:endParaRPr lang="en-US"/>
          </a:p>
        </p:txBody>
      </p:sp>
      <p:sp>
        <p:nvSpPr>
          <p:cNvPr id="25" name="Footer Placeholder 24"/>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F1649504-DB77-4EBE-9417-BD260C4FF9C9}" type="datetimeFigureOut">
              <a:rPr lang="en-US" smtClean="0"/>
              <a:t>9/4/2011</a:t>
            </a:fld>
            <a:endParaRPr lang="en-US"/>
          </a:p>
        </p:txBody>
      </p:sp>
      <p:sp>
        <p:nvSpPr>
          <p:cNvPr id="17" name="Slide Number Placeholder 16"/>
          <p:cNvSpPr>
            <a:spLocks noGrp="1"/>
          </p:cNvSpPr>
          <p:nvPr>
            <p:ph type="sldNum" sz="quarter" idx="11"/>
          </p:nvPr>
        </p:nvSpPr>
        <p:spPr/>
        <p:txBody>
          <a:bodyPr/>
          <a:lstStyle/>
          <a:p>
            <a:fld id="{181C89EF-709F-4940-A55A-CE40639F1D75}"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F1649504-DB77-4EBE-9417-BD260C4FF9C9}" type="datetimeFigureOut">
              <a:rPr lang="en-US" smtClean="0"/>
              <a:t>9/4/2011</a:t>
            </a:fld>
            <a:endParaRPr lang="en-US"/>
          </a:p>
        </p:txBody>
      </p:sp>
      <p:sp>
        <p:nvSpPr>
          <p:cNvPr id="14" name="Slide Number Placeholder 13"/>
          <p:cNvSpPr>
            <a:spLocks noGrp="1"/>
          </p:cNvSpPr>
          <p:nvPr>
            <p:ph type="sldNum" sz="quarter" idx="11"/>
          </p:nvPr>
        </p:nvSpPr>
        <p:spPr/>
        <p:txBody>
          <a:bodyPr/>
          <a:lstStyle/>
          <a:p>
            <a:fld id="{181C89EF-709F-4940-A55A-CE40639F1D75}" type="slidenum">
              <a:rPr lang="en-US" smtClean="0"/>
              <a:t>‹#›</a:t>
            </a:fld>
            <a:endParaRPr lang="en-US"/>
          </a:p>
        </p:txBody>
      </p:sp>
      <p:sp>
        <p:nvSpPr>
          <p:cNvPr id="22" name="Footer Placeholder 21"/>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endParaRPr lang="en-US" smtClean="0"/>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F1649504-DB77-4EBE-9417-BD260C4FF9C9}" type="datetimeFigureOut">
              <a:rPr lang="en-US" smtClean="0"/>
              <a:t>9/4/2011</a:t>
            </a:fld>
            <a:endParaRPr lang="en-US"/>
          </a:p>
        </p:txBody>
      </p:sp>
      <p:sp>
        <p:nvSpPr>
          <p:cNvPr id="21" name="Slide Number Placeholder 20"/>
          <p:cNvSpPr>
            <a:spLocks noGrp="1"/>
          </p:cNvSpPr>
          <p:nvPr>
            <p:ph type="sldNum" sz="quarter" idx="16"/>
          </p:nvPr>
        </p:nvSpPr>
        <p:spPr/>
        <p:txBody>
          <a:bodyPr/>
          <a:lstStyle/>
          <a:p>
            <a:fld id="{181C89EF-709F-4940-A55A-CE40639F1D75}"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649504-DB77-4EBE-9417-BD260C4FF9C9}" type="datetimeFigureOut">
              <a:rPr lang="en-US" smtClean="0"/>
              <a:t>9/4/2011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C89EF-709F-4940-A55A-CE40639F1D75}" type="slidenum">
              <a:rPr lang="en-US" smtClean="0"/>
              <a:t>‹#›</a:t>
            </a:fld>
            <a:endParaRPr lang="en-US"/>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F1649504-DB77-4EBE-9417-BD260C4FF9C9}" type="datetimeFigureOut">
              <a:rPr lang="en-US" smtClean="0"/>
              <a:t>9/4/2011</a:t>
            </a:fld>
            <a:endParaRPr lang="en-US"/>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en-US"/>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181C89EF-709F-4940-A55A-CE40639F1D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Systemic Disorders</a:t>
            </a:r>
            <a:br>
              <a:rPr lang="en-US" dirty="0" smtClean="0"/>
            </a:br>
            <a:endParaRPr lang="en-US" dirty="0"/>
          </a:p>
        </p:txBody>
      </p:sp>
      <p:sp>
        <p:nvSpPr>
          <p:cNvPr id="3" name="Subtitle 2"/>
          <p:cNvSpPr>
            <a:spLocks noGrp="1"/>
          </p:cNvSpPr>
          <p:nvPr>
            <p:ph type="subTitle" idx="1"/>
          </p:nvPr>
        </p:nvSpPr>
        <p:spPr/>
        <p:txBody>
          <a:bodyPr>
            <a:normAutofit fontScale="92500" lnSpcReduction="20000"/>
          </a:bodyPr>
          <a:lstStyle/>
          <a:p>
            <a:pPr algn="ctr"/>
            <a:r>
              <a:rPr lang="en-US" dirty="0" smtClean="0"/>
              <a:t>Chapter 11</a:t>
            </a:r>
          </a:p>
          <a:p>
            <a:pPr algn="ctr"/>
            <a:r>
              <a:rPr lang="en-US" dirty="0" smtClean="0"/>
              <a:t>Medical Considerations</a:t>
            </a:r>
            <a:endParaRPr lang="en-US" dirty="0"/>
          </a:p>
        </p:txBody>
      </p:sp>
    </p:spTree>
    <p:extLst>
      <p:ext uri="{BB962C8B-B14F-4D97-AF65-F5344CB8AC3E}">
        <p14:creationId xmlns:p14="http://schemas.microsoft.com/office/powerpoint/2010/main" val="387272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lIns="91440" tIns="45720" rIns="91440" bIns="45720"/>
          <a:lstStyle/>
          <a:p>
            <a:pPr algn="ctr"/>
            <a:r>
              <a:rPr lang="en-US" dirty="0"/>
              <a:t>Addison Disease</a:t>
            </a:r>
          </a:p>
        </p:txBody>
      </p:sp>
      <p:sp>
        <p:nvSpPr>
          <p:cNvPr id="37891" name="Rectangle 3"/>
          <p:cNvSpPr>
            <a:spLocks noGrp="1" noChangeArrowheads="1"/>
          </p:cNvSpPr>
          <p:nvPr>
            <p:ph type="body" idx="4294967295"/>
          </p:nvPr>
        </p:nvSpPr>
        <p:spPr>
          <a:xfrm>
            <a:off x="914400" y="1676400"/>
            <a:ext cx="7315200" cy="4087813"/>
          </a:xfrm>
        </p:spPr>
        <p:txBody>
          <a:bodyPr/>
          <a:lstStyle/>
          <a:p>
            <a:pPr marL="457200" lvl="1" indent="0">
              <a:spcBef>
                <a:spcPct val="0"/>
              </a:spcBef>
              <a:buNone/>
            </a:pPr>
            <a:endParaRPr lang="en-US" dirty="0"/>
          </a:p>
          <a:p>
            <a:pPr>
              <a:spcBef>
                <a:spcPct val="0"/>
              </a:spcBef>
            </a:pPr>
            <a:r>
              <a:rPr lang="en-US" sz="2800" dirty="0"/>
              <a:t>Primary adrenal cortical insufficiency</a:t>
            </a:r>
          </a:p>
          <a:p>
            <a:pPr lvl="1">
              <a:spcBef>
                <a:spcPct val="0"/>
              </a:spcBef>
            </a:pPr>
            <a:r>
              <a:rPr lang="en-US" sz="2800" dirty="0"/>
              <a:t>In most cases, the cause of destruction of the adrenal gland is unknown – it may be an autoimmune disease.</a:t>
            </a:r>
          </a:p>
          <a:p>
            <a:pPr lvl="1">
              <a:spcBef>
                <a:spcPct val="0"/>
              </a:spcBef>
            </a:pPr>
            <a:r>
              <a:rPr lang="en-US" sz="2800" dirty="0"/>
              <a:t>It may be due to a tumor or tuberculosis.</a:t>
            </a:r>
          </a:p>
          <a:p>
            <a:pPr lvl="1">
              <a:spcBef>
                <a:spcPct val="0"/>
              </a:spcBef>
            </a:pPr>
            <a:r>
              <a:rPr lang="en-US" sz="2800" dirty="0"/>
              <a:t>To compensate, the pituitary gland increases production of ACTH</a:t>
            </a:r>
            <a:r>
              <a:rPr lang="en-US" dirty="0"/>
              <a:t>.</a:t>
            </a:r>
          </a:p>
        </p:txBody>
      </p:sp>
    </p:spTree>
    <p:extLst>
      <p:ext uri="{BB962C8B-B14F-4D97-AF65-F5344CB8AC3E}">
        <p14:creationId xmlns:p14="http://schemas.microsoft.com/office/powerpoint/2010/main" val="1102935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457200" y="304800"/>
            <a:ext cx="8229600" cy="1600200"/>
          </a:xfrm>
        </p:spPr>
        <p:txBody>
          <a:bodyPr lIns="91440" tIns="45720" rIns="91440" bIns="45720"/>
          <a:lstStyle/>
          <a:p>
            <a:pPr algn="ctr"/>
            <a:r>
              <a:rPr lang="en-US" dirty="0"/>
              <a:t>Addison Disease (cont.)</a:t>
            </a:r>
          </a:p>
        </p:txBody>
      </p:sp>
      <p:sp>
        <p:nvSpPr>
          <p:cNvPr id="38915" name="Rectangle 3"/>
          <p:cNvSpPr>
            <a:spLocks noGrp="1" noChangeArrowheads="1"/>
          </p:cNvSpPr>
          <p:nvPr>
            <p:ph type="body" idx="4294967295"/>
          </p:nvPr>
        </p:nvSpPr>
        <p:spPr>
          <a:xfrm>
            <a:off x="914400" y="1676400"/>
            <a:ext cx="7315200" cy="3738563"/>
          </a:xfrm>
        </p:spPr>
        <p:txBody>
          <a:bodyPr>
            <a:normAutofit/>
          </a:bodyPr>
          <a:lstStyle/>
          <a:p>
            <a:pPr>
              <a:spcBef>
                <a:spcPct val="0"/>
              </a:spcBef>
            </a:pPr>
            <a:r>
              <a:rPr lang="en-US" sz="2800" dirty="0"/>
              <a:t>Clinical features</a:t>
            </a:r>
          </a:p>
          <a:p>
            <a:pPr lvl="1">
              <a:spcBef>
                <a:spcPct val="0"/>
              </a:spcBef>
            </a:pPr>
            <a:r>
              <a:rPr lang="en-US" sz="2800" dirty="0"/>
              <a:t>This hormone causes stimulation of melanocytes.</a:t>
            </a:r>
          </a:p>
          <a:p>
            <a:pPr lvl="1">
              <a:spcBef>
                <a:spcPct val="0"/>
              </a:spcBef>
            </a:pPr>
            <a:r>
              <a:rPr lang="en-US" sz="2800" dirty="0"/>
              <a:t>Bronzing of the skin may occur, as well as </a:t>
            </a:r>
            <a:r>
              <a:rPr lang="en-US" sz="2800" dirty="0" err="1"/>
              <a:t>melanotic</a:t>
            </a:r>
            <a:r>
              <a:rPr lang="en-US" sz="2800" dirty="0"/>
              <a:t> macules on oral mucosa.</a:t>
            </a:r>
          </a:p>
          <a:p>
            <a:pPr>
              <a:spcBef>
                <a:spcPct val="0"/>
              </a:spcBef>
            </a:pPr>
            <a:r>
              <a:rPr lang="en-US" sz="2800" dirty="0"/>
              <a:t>Treatment</a:t>
            </a:r>
          </a:p>
          <a:p>
            <a:pPr lvl="1">
              <a:spcBef>
                <a:spcPct val="0"/>
              </a:spcBef>
            </a:pPr>
            <a:r>
              <a:rPr lang="en-US" sz="2800" dirty="0"/>
              <a:t>Steroid replacement therapy</a:t>
            </a:r>
          </a:p>
        </p:txBody>
      </p:sp>
    </p:spTree>
    <p:extLst>
      <p:ext uri="{BB962C8B-B14F-4D97-AF65-F5344CB8AC3E}">
        <p14:creationId xmlns:p14="http://schemas.microsoft.com/office/powerpoint/2010/main" val="295089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p:txBody>
          <a:bodyPr lIns="91440" tIns="45720" rIns="91440" bIns="45720"/>
          <a:lstStyle/>
          <a:p>
            <a:pPr algn="ctr"/>
            <a:r>
              <a:rPr lang="en-US" dirty="0"/>
              <a:t>Blood Disorders</a:t>
            </a:r>
          </a:p>
        </p:txBody>
      </p:sp>
      <p:sp>
        <p:nvSpPr>
          <p:cNvPr id="39939" name="Rectangle 3"/>
          <p:cNvSpPr>
            <a:spLocks noGrp="1" noChangeArrowheads="1"/>
          </p:cNvSpPr>
          <p:nvPr>
            <p:ph type="body" idx="4294967295"/>
          </p:nvPr>
        </p:nvSpPr>
        <p:spPr/>
        <p:txBody>
          <a:bodyPr>
            <a:normAutofit/>
          </a:bodyPr>
          <a:lstStyle/>
          <a:p>
            <a:pPr>
              <a:spcBef>
                <a:spcPct val="0"/>
              </a:spcBef>
            </a:pPr>
            <a:r>
              <a:rPr lang="en-US" sz="2800" dirty="0"/>
              <a:t>Disorders of Red Blood Cells and Hemoglobin</a:t>
            </a:r>
          </a:p>
          <a:p>
            <a:pPr>
              <a:spcBef>
                <a:spcPct val="0"/>
              </a:spcBef>
            </a:pPr>
            <a:r>
              <a:rPr lang="en-US" sz="2800" dirty="0"/>
              <a:t>Disorders of White Blood Cells</a:t>
            </a:r>
          </a:p>
          <a:p>
            <a:pPr>
              <a:spcBef>
                <a:spcPct val="0"/>
              </a:spcBef>
            </a:pPr>
            <a:r>
              <a:rPr lang="en-US" sz="2800" dirty="0"/>
              <a:t>Bleeding Disorders</a:t>
            </a:r>
          </a:p>
        </p:txBody>
      </p:sp>
    </p:spTree>
    <p:extLst>
      <p:ext uri="{BB962C8B-B14F-4D97-AF65-F5344CB8AC3E}">
        <p14:creationId xmlns:p14="http://schemas.microsoft.com/office/powerpoint/2010/main" val="1759025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457200" y="533400"/>
            <a:ext cx="8229600" cy="1371600"/>
          </a:xfrm>
        </p:spPr>
        <p:txBody>
          <a:bodyPr lIns="91440" tIns="45720" rIns="91440" bIns="45720"/>
          <a:lstStyle/>
          <a:p>
            <a:pPr algn="ctr"/>
            <a:r>
              <a:rPr lang="en-US" dirty="0"/>
              <a:t>Blood Disorders (cont.)</a:t>
            </a:r>
          </a:p>
        </p:txBody>
      </p:sp>
      <p:sp>
        <p:nvSpPr>
          <p:cNvPr id="40963" name="Rectangle 3"/>
          <p:cNvSpPr>
            <a:spLocks noGrp="1" noChangeArrowheads="1"/>
          </p:cNvSpPr>
          <p:nvPr>
            <p:ph type="body" idx="4294967295"/>
          </p:nvPr>
        </p:nvSpPr>
        <p:spPr/>
        <p:txBody>
          <a:bodyPr/>
          <a:lstStyle/>
          <a:p>
            <a:pPr marL="457200" lvl="1" indent="0">
              <a:spcBef>
                <a:spcPct val="0"/>
              </a:spcBef>
              <a:buNone/>
            </a:pPr>
            <a:endParaRPr lang="en-US" dirty="0"/>
          </a:p>
          <a:p>
            <a:pPr>
              <a:spcBef>
                <a:spcPct val="0"/>
              </a:spcBef>
            </a:pPr>
            <a:r>
              <a:rPr lang="en-US" sz="2800" dirty="0"/>
              <a:t>The complete blood count examines red blood cells, white blood cells, and platelets.</a:t>
            </a:r>
          </a:p>
          <a:p>
            <a:pPr lvl="1">
              <a:spcBef>
                <a:spcPct val="0"/>
              </a:spcBef>
            </a:pPr>
            <a:r>
              <a:rPr lang="en-US" sz="2800" dirty="0"/>
              <a:t>It provides information about the number of each type of cell, the ratio of types, and the appearance of the cells.</a:t>
            </a:r>
          </a:p>
        </p:txBody>
      </p:sp>
    </p:spTree>
    <p:extLst>
      <p:ext uri="{BB962C8B-B14F-4D97-AF65-F5344CB8AC3E}">
        <p14:creationId xmlns:p14="http://schemas.microsoft.com/office/powerpoint/2010/main" val="2940769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lIns="91440" tIns="45720" rIns="91440" bIns="45720"/>
          <a:lstStyle/>
          <a:p>
            <a:pPr algn="ctr"/>
            <a:r>
              <a:rPr lang="en-US" dirty="0"/>
              <a:t>Anemia</a:t>
            </a:r>
          </a:p>
        </p:txBody>
      </p:sp>
      <p:sp>
        <p:nvSpPr>
          <p:cNvPr id="43011" name="Rectangle 3"/>
          <p:cNvSpPr>
            <a:spLocks noGrp="1" noChangeArrowheads="1"/>
          </p:cNvSpPr>
          <p:nvPr>
            <p:ph type="body" idx="4294967295"/>
          </p:nvPr>
        </p:nvSpPr>
        <p:spPr/>
        <p:txBody>
          <a:bodyPr/>
          <a:lstStyle/>
          <a:p>
            <a:pPr marL="457200" lvl="1" indent="0">
              <a:spcBef>
                <a:spcPct val="0"/>
              </a:spcBef>
              <a:buNone/>
            </a:pPr>
            <a:endParaRPr lang="en-US" dirty="0"/>
          </a:p>
          <a:p>
            <a:pPr>
              <a:spcBef>
                <a:spcPct val="0"/>
              </a:spcBef>
            </a:pPr>
            <a:r>
              <a:rPr lang="en-US" sz="2800" dirty="0"/>
              <a:t>A reduction in the oxygen-carrying capacity of blood</a:t>
            </a:r>
          </a:p>
          <a:p>
            <a:pPr lvl="1">
              <a:spcBef>
                <a:spcPct val="0"/>
              </a:spcBef>
            </a:pPr>
            <a:r>
              <a:rPr lang="en-US" sz="2800" dirty="0"/>
              <a:t>Most often related to a decrease in the number of circulating red blood cells</a:t>
            </a:r>
          </a:p>
          <a:p>
            <a:pPr lvl="2">
              <a:spcBef>
                <a:spcPct val="0"/>
              </a:spcBef>
            </a:pPr>
            <a:r>
              <a:rPr lang="en-US" sz="2800" dirty="0"/>
              <a:t>Nutritional </a:t>
            </a:r>
            <a:r>
              <a:rPr lang="en-US" sz="2800" dirty="0" err="1"/>
              <a:t>anemias</a:t>
            </a:r>
            <a:endParaRPr lang="en-US" sz="2800" dirty="0"/>
          </a:p>
          <a:p>
            <a:pPr lvl="3">
              <a:spcBef>
                <a:spcPct val="0"/>
              </a:spcBef>
            </a:pPr>
            <a:r>
              <a:rPr lang="en-US" sz="2800" dirty="0"/>
              <a:t>A deficiency in a substance required for the normal development of red blood cells, commonly vitamins</a:t>
            </a:r>
          </a:p>
          <a:p>
            <a:pPr lvl="2">
              <a:spcBef>
                <a:spcPct val="0"/>
              </a:spcBef>
            </a:pPr>
            <a:r>
              <a:rPr lang="en-US" sz="2800" dirty="0"/>
              <a:t>Suppression of bone marrow stem cells</a:t>
            </a:r>
          </a:p>
        </p:txBody>
      </p:sp>
    </p:spTree>
    <p:extLst>
      <p:ext uri="{BB962C8B-B14F-4D97-AF65-F5344CB8AC3E}">
        <p14:creationId xmlns:p14="http://schemas.microsoft.com/office/powerpoint/2010/main" val="3338705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457200" y="381000"/>
            <a:ext cx="8229600" cy="1524000"/>
          </a:xfrm>
        </p:spPr>
        <p:txBody>
          <a:bodyPr lIns="91440" tIns="45720" rIns="91440" bIns="45720"/>
          <a:lstStyle/>
          <a:p>
            <a:pPr algn="ctr"/>
            <a:r>
              <a:rPr lang="en-US" dirty="0"/>
              <a:t>Anemia (cont.)</a:t>
            </a:r>
          </a:p>
        </p:txBody>
      </p:sp>
      <p:sp>
        <p:nvSpPr>
          <p:cNvPr id="44035" name="Rectangle 3"/>
          <p:cNvSpPr>
            <a:spLocks noGrp="1" noChangeArrowheads="1"/>
          </p:cNvSpPr>
          <p:nvPr>
            <p:ph type="body" idx="4294967295"/>
          </p:nvPr>
        </p:nvSpPr>
        <p:spPr>
          <a:xfrm>
            <a:off x="914400" y="1676400"/>
            <a:ext cx="7315200" cy="3419475"/>
          </a:xfrm>
        </p:spPr>
        <p:txBody>
          <a:bodyPr>
            <a:normAutofit/>
          </a:bodyPr>
          <a:lstStyle/>
          <a:p>
            <a:pPr>
              <a:spcBef>
                <a:spcPct val="0"/>
              </a:spcBef>
            </a:pPr>
            <a:r>
              <a:rPr lang="en-US" sz="2800" dirty="0"/>
              <a:t>Clinical features</a:t>
            </a:r>
          </a:p>
          <a:p>
            <a:pPr lvl="1">
              <a:spcBef>
                <a:spcPct val="0"/>
              </a:spcBef>
            </a:pPr>
            <a:r>
              <a:rPr lang="en-US" sz="2800" dirty="0"/>
              <a:t>Pallor of skin and oral mucosa</a:t>
            </a:r>
          </a:p>
          <a:p>
            <a:pPr lvl="1">
              <a:spcBef>
                <a:spcPct val="0"/>
              </a:spcBef>
            </a:pPr>
            <a:r>
              <a:rPr lang="en-US" sz="2800" dirty="0"/>
              <a:t>Angular </a:t>
            </a:r>
            <a:r>
              <a:rPr lang="en-US" sz="2800" dirty="0" err="1"/>
              <a:t>cheilitis</a:t>
            </a:r>
            <a:endParaRPr lang="en-US" sz="2800" dirty="0"/>
          </a:p>
          <a:p>
            <a:pPr lvl="1">
              <a:spcBef>
                <a:spcPct val="0"/>
              </a:spcBef>
            </a:pPr>
            <a:r>
              <a:rPr lang="en-US" sz="2800" dirty="0"/>
              <a:t>Erythema and atrophy of oral mucosa</a:t>
            </a:r>
          </a:p>
          <a:p>
            <a:pPr lvl="1">
              <a:spcBef>
                <a:spcPct val="0"/>
              </a:spcBef>
            </a:pPr>
            <a:r>
              <a:rPr lang="en-US" sz="2800" dirty="0"/>
              <a:t>Loss of </a:t>
            </a:r>
            <a:r>
              <a:rPr lang="en-US" sz="2800" dirty="0" err="1"/>
              <a:t>filiform</a:t>
            </a:r>
            <a:r>
              <a:rPr lang="en-US" sz="2800" dirty="0"/>
              <a:t> and fungiform papillae on the dorsum of the tongue</a:t>
            </a:r>
          </a:p>
        </p:txBody>
      </p:sp>
    </p:spTree>
    <p:extLst>
      <p:ext uri="{BB962C8B-B14F-4D97-AF65-F5344CB8AC3E}">
        <p14:creationId xmlns:p14="http://schemas.microsoft.com/office/powerpoint/2010/main" val="3580175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lIns="91440" tIns="45720" rIns="91440" bIns="45720"/>
          <a:lstStyle/>
          <a:p>
            <a:pPr algn="ctr"/>
            <a:r>
              <a:rPr lang="en-US" dirty="0"/>
              <a:t>Iron Deficiency Anemia</a:t>
            </a:r>
          </a:p>
        </p:txBody>
      </p:sp>
      <p:sp>
        <p:nvSpPr>
          <p:cNvPr id="45059" name="Rectangle 3"/>
          <p:cNvSpPr>
            <a:spLocks noGrp="1" noChangeArrowheads="1"/>
          </p:cNvSpPr>
          <p:nvPr>
            <p:ph type="body" idx="4294967295"/>
          </p:nvPr>
        </p:nvSpPr>
        <p:spPr/>
        <p:txBody>
          <a:bodyPr>
            <a:normAutofit lnSpcReduction="10000"/>
          </a:bodyPr>
          <a:lstStyle/>
          <a:p>
            <a:pPr marL="457200" lvl="1" indent="0">
              <a:spcBef>
                <a:spcPct val="0"/>
              </a:spcBef>
              <a:buNone/>
            </a:pPr>
            <a:endParaRPr lang="en-US" sz="2000" dirty="0"/>
          </a:p>
          <a:p>
            <a:pPr>
              <a:spcBef>
                <a:spcPct val="0"/>
              </a:spcBef>
            </a:pPr>
            <a:r>
              <a:rPr lang="en-US" sz="2400" dirty="0"/>
              <a:t>An insufficient amount of iron is supplied to bone marrow for red blood cell development.</a:t>
            </a:r>
          </a:p>
          <a:p>
            <a:pPr lvl="1">
              <a:spcBef>
                <a:spcPct val="0"/>
              </a:spcBef>
            </a:pPr>
            <a:r>
              <a:rPr lang="en-US" sz="2400" dirty="0"/>
              <a:t>May occur as a result of deficient iron intake, blood loss from heavy menstrual bleeding or chronic gastrointestinal bleeding, poor iron absorption, or an increased requirement for iron in situations such as pregnancy or infancy</a:t>
            </a:r>
          </a:p>
          <a:p>
            <a:pPr>
              <a:spcBef>
                <a:spcPct val="0"/>
              </a:spcBef>
            </a:pPr>
            <a:r>
              <a:rPr lang="en-US" sz="2400" dirty="0"/>
              <a:t>Plummer-Vinson syndrome may result from long standing iron deficiency anemia.</a:t>
            </a:r>
          </a:p>
          <a:p>
            <a:pPr lvl="1">
              <a:spcBef>
                <a:spcPct val="0"/>
              </a:spcBef>
            </a:pPr>
            <a:r>
              <a:rPr lang="en-US" sz="2400" dirty="0"/>
              <a:t>Includes dysphagia, atrophy of the upper alimentary tract, and a predisposition to developing oral cancer</a:t>
            </a:r>
          </a:p>
        </p:txBody>
      </p:sp>
    </p:spTree>
    <p:extLst>
      <p:ext uri="{BB962C8B-B14F-4D97-AF65-F5344CB8AC3E}">
        <p14:creationId xmlns:p14="http://schemas.microsoft.com/office/powerpoint/2010/main" val="40035195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609600" y="457200"/>
            <a:ext cx="8001000" cy="1066800"/>
          </a:xfrm>
        </p:spPr>
        <p:txBody>
          <a:bodyPr lIns="91440" tIns="45720" rIns="91440" bIns="45720"/>
          <a:lstStyle/>
          <a:p>
            <a:pPr algn="ctr"/>
            <a:r>
              <a:rPr lang="en-US" sz="3200" dirty="0"/>
              <a:t>Clinical Features and Oral Manifestations of Iron Deficiency Anemia</a:t>
            </a:r>
          </a:p>
        </p:txBody>
      </p:sp>
      <p:sp>
        <p:nvSpPr>
          <p:cNvPr id="46083" name="Rectangle 3"/>
          <p:cNvSpPr>
            <a:spLocks noGrp="1" noChangeArrowheads="1"/>
          </p:cNvSpPr>
          <p:nvPr>
            <p:ph type="body" idx="4294967295"/>
          </p:nvPr>
        </p:nvSpPr>
        <p:spPr>
          <a:xfrm>
            <a:off x="914400" y="1676400"/>
            <a:ext cx="7315200" cy="4419600"/>
          </a:xfrm>
        </p:spPr>
        <p:txBody>
          <a:bodyPr/>
          <a:lstStyle/>
          <a:p>
            <a:pPr marL="457200" lvl="1" indent="0">
              <a:spcBef>
                <a:spcPct val="0"/>
              </a:spcBef>
              <a:buNone/>
            </a:pPr>
            <a:endParaRPr lang="en-US" dirty="0"/>
          </a:p>
          <a:p>
            <a:pPr>
              <a:spcBef>
                <a:spcPct val="0"/>
              </a:spcBef>
            </a:pPr>
            <a:r>
              <a:rPr lang="en-US" sz="2800" dirty="0"/>
              <a:t>Often asymptomatic, may have nonspecific symptoms such as weakness and fatigue</a:t>
            </a:r>
          </a:p>
          <a:p>
            <a:pPr lvl="1">
              <a:spcBef>
                <a:spcPct val="0"/>
              </a:spcBef>
            </a:pPr>
            <a:r>
              <a:rPr lang="en-US" sz="2800" dirty="0"/>
              <a:t>In severe cases may see angular </a:t>
            </a:r>
            <a:r>
              <a:rPr lang="en-US" sz="2800" dirty="0" err="1"/>
              <a:t>cheilitis</a:t>
            </a:r>
            <a:r>
              <a:rPr lang="en-US" sz="2800" dirty="0"/>
              <a:t>, pallor of oral tissue, and an erythematous, smooth, painful tongue</a:t>
            </a:r>
          </a:p>
        </p:txBody>
      </p:sp>
    </p:spTree>
    <p:extLst>
      <p:ext uri="{BB962C8B-B14F-4D97-AF65-F5344CB8AC3E}">
        <p14:creationId xmlns:p14="http://schemas.microsoft.com/office/powerpoint/2010/main" val="1118565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457200" y="304800"/>
            <a:ext cx="8229600" cy="1600200"/>
          </a:xfrm>
        </p:spPr>
        <p:txBody>
          <a:bodyPr lIns="91440" tIns="45720" rIns="91440" bIns="45720">
            <a:normAutofit/>
          </a:bodyPr>
          <a:lstStyle/>
          <a:p>
            <a:pPr algn="ctr"/>
            <a:r>
              <a:rPr lang="en-US" sz="3600" dirty="0"/>
              <a:t>Diagnosis and Treatment of Iron Deficiency Anemia</a:t>
            </a:r>
          </a:p>
        </p:txBody>
      </p:sp>
      <p:sp>
        <p:nvSpPr>
          <p:cNvPr id="47107" name="Rectangle 3"/>
          <p:cNvSpPr>
            <a:spLocks noGrp="1" noChangeArrowheads="1"/>
          </p:cNvSpPr>
          <p:nvPr>
            <p:ph type="body" idx="4294967295"/>
          </p:nvPr>
        </p:nvSpPr>
        <p:spPr>
          <a:xfrm>
            <a:off x="914400" y="1905000"/>
            <a:ext cx="7315200" cy="4191000"/>
          </a:xfrm>
        </p:spPr>
        <p:txBody>
          <a:bodyPr>
            <a:normAutofit/>
          </a:bodyPr>
          <a:lstStyle/>
          <a:p>
            <a:pPr>
              <a:spcBef>
                <a:spcPct val="0"/>
              </a:spcBef>
            </a:pPr>
            <a:r>
              <a:rPr lang="en-US" sz="2800" dirty="0"/>
              <a:t>Laboratory tests show a low hemoglobin content and reduced hematocrit.</a:t>
            </a:r>
          </a:p>
          <a:p>
            <a:pPr lvl="1">
              <a:spcBef>
                <a:spcPct val="0"/>
              </a:spcBef>
            </a:pPr>
            <a:r>
              <a:rPr lang="en-US" sz="2800" dirty="0"/>
              <a:t>Red blood cells appear smaller than normal (microcytic) and light  in color (hypochromic)</a:t>
            </a:r>
          </a:p>
          <a:p>
            <a:pPr>
              <a:spcBef>
                <a:spcPct val="0"/>
              </a:spcBef>
            </a:pPr>
            <a:r>
              <a:rPr lang="en-US" sz="2800" dirty="0"/>
              <a:t>Treatment</a:t>
            </a:r>
          </a:p>
          <a:p>
            <a:pPr lvl="1">
              <a:spcBef>
                <a:spcPct val="0"/>
              </a:spcBef>
            </a:pPr>
            <a:r>
              <a:rPr lang="en-US" sz="2800" dirty="0"/>
              <a:t>Dietary supplements</a:t>
            </a:r>
          </a:p>
        </p:txBody>
      </p:sp>
    </p:spTree>
    <p:extLst>
      <p:ext uri="{BB962C8B-B14F-4D97-AF65-F5344CB8AC3E}">
        <p14:creationId xmlns:p14="http://schemas.microsoft.com/office/powerpoint/2010/main" val="21926677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p:txBody>
          <a:bodyPr lIns="91440" tIns="45720" rIns="91440" bIns="45720"/>
          <a:lstStyle/>
          <a:p>
            <a:pPr algn="ctr"/>
            <a:r>
              <a:rPr lang="en-US" dirty="0"/>
              <a:t>Sickle Cell Anemia</a:t>
            </a:r>
          </a:p>
        </p:txBody>
      </p:sp>
      <p:sp>
        <p:nvSpPr>
          <p:cNvPr id="57347" name="Rectangle 3"/>
          <p:cNvSpPr>
            <a:spLocks noGrp="1" noChangeArrowheads="1"/>
          </p:cNvSpPr>
          <p:nvPr>
            <p:ph type="body" idx="4294967295"/>
          </p:nvPr>
        </p:nvSpPr>
        <p:spPr>
          <a:xfrm>
            <a:off x="914400" y="1676400"/>
            <a:ext cx="7315200" cy="4454525"/>
          </a:xfrm>
        </p:spPr>
        <p:txBody>
          <a:bodyPr/>
          <a:lstStyle/>
          <a:p>
            <a:pPr marL="457200" lvl="1" indent="0">
              <a:spcBef>
                <a:spcPct val="0"/>
              </a:spcBef>
              <a:buNone/>
            </a:pPr>
            <a:endParaRPr lang="en-US" sz="2000" dirty="0"/>
          </a:p>
          <a:p>
            <a:pPr>
              <a:spcBef>
                <a:spcPct val="0"/>
              </a:spcBef>
            </a:pPr>
            <a:r>
              <a:rPr lang="en-US" sz="2400" dirty="0"/>
              <a:t>An inherited blood disorder</a:t>
            </a:r>
          </a:p>
          <a:p>
            <a:pPr lvl="1">
              <a:spcBef>
                <a:spcPct val="0"/>
              </a:spcBef>
            </a:pPr>
            <a:r>
              <a:rPr lang="en-US" sz="2000" dirty="0"/>
              <a:t>When someone is heterozygous, it is called sickle cell trait.</a:t>
            </a:r>
          </a:p>
          <a:p>
            <a:pPr lvl="1">
              <a:spcBef>
                <a:spcPct val="0"/>
              </a:spcBef>
            </a:pPr>
            <a:r>
              <a:rPr lang="en-US" sz="2000" dirty="0"/>
              <a:t>When someone is homozygous, they are much more severely affected.</a:t>
            </a:r>
            <a:r>
              <a:rPr lang="en-US" sz="1800" dirty="0"/>
              <a:t> </a:t>
            </a:r>
          </a:p>
          <a:p>
            <a:pPr>
              <a:spcBef>
                <a:spcPct val="0"/>
              </a:spcBef>
            </a:pPr>
            <a:r>
              <a:rPr lang="en-US" sz="2400" dirty="0"/>
              <a:t>Occurs before age 30 and is more common in women than in men</a:t>
            </a:r>
          </a:p>
          <a:p>
            <a:pPr>
              <a:spcBef>
                <a:spcPct val="0"/>
              </a:spcBef>
            </a:pPr>
            <a:r>
              <a:rPr lang="en-US" sz="2400" dirty="0"/>
              <a:t>The red blood cells develop a sickle shape when there is decreased oxygen. </a:t>
            </a:r>
          </a:p>
          <a:p>
            <a:pPr lvl="1">
              <a:spcBef>
                <a:spcPct val="0"/>
              </a:spcBef>
            </a:pPr>
            <a:r>
              <a:rPr lang="en-US" sz="2000" dirty="0"/>
              <a:t>This can be triggered by exercise, exertion, administration of a general anesthetic, pregnancy, or even sleep.</a:t>
            </a:r>
          </a:p>
        </p:txBody>
      </p:sp>
    </p:spTree>
    <p:extLst>
      <p:ext uri="{BB962C8B-B14F-4D97-AF65-F5344CB8AC3E}">
        <p14:creationId xmlns:p14="http://schemas.microsoft.com/office/powerpoint/2010/main" val="3975095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lIns="91440" tIns="45720" rIns="91440" bIns="45720"/>
          <a:lstStyle/>
          <a:p>
            <a:pPr algn="ctr"/>
            <a:r>
              <a:rPr lang="en-US" dirty="0" err="1"/>
              <a:t>Hyperpituitarism</a:t>
            </a:r>
            <a:endParaRPr lang="en-US" dirty="0"/>
          </a:p>
        </p:txBody>
      </p:sp>
      <p:sp>
        <p:nvSpPr>
          <p:cNvPr id="13315" name="Rectangle 3"/>
          <p:cNvSpPr>
            <a:spLocks noGrp="1" noChangeArrowheads="1"/>
          </p:cNvSpPr>
          <p:nvPr>
            <p:ph type="body" idx="4294967295"/>
          </p:nvPr>
        </p:nvSpPr>
        <p:spPr>
          <a:xfrm>
            <a:off x="914400" y="1676400"/>
            <a:ext cx="7315200" cy="4486275"/>
          </a:xfrm>
        </p:spPr>
        <p:txBody>
          <a:bodyPr/>
          <a:lstStyle/>
          <a:p>
            <a:pPr marL="457200" lvl="1" indent="0">
              <a:spcBef>
                <a:spcPct val="0"/>
              </a:spcBef>
              <a:buNone/>
            </a:pPr>
            <a:endParaRPr lang="en-US" dirty="0"/>
          </a:p>
          <a:p>
            <a:pPr>
              <a:spcBef>
                <a:spcPct val="0"/>
              </a:spcBef>
            </a:pPr>
            <a:r>
              <a:rPr lang="en-US" sz="2800" dirty="0"/>
              <a:t>Excess hormone production by the anterior pituitary gland</a:t>
            </a:r>
          </a:p>
          <a:p>
            <a:pPr lvl="1">
              <a:spcBef>
                <a:spcPct val="0"/>
              </a:spcBef>
            </a:pPr>
            <a:r>
              <a:rPr lang="en-US" sz="2800" dirty="0"/>
              <a:t>Caused most often by a benign tumor (pituitary adenoma) that produces growth hormone</a:t>
            </a:r>
          </a:p>
          <a:p>
            <a:pPr lvl="1">
              <a:spcBef>
                <a:spcPct val="0"/>
              </a:spcBef>
            </a:pPr>
            <a:r>
              <a:rPr lang="en-US" sz="2800" dirty="0" err="1"/>
              <a:t>Giantism</a:t>
            </a:r>
            <a:r>
              <a:rPr lang="en-US" sz="2800" dirty="0"/>
              <a:t> results if it occurs before the closure of long bones.</a:t>
            </a:r>
          </a:p>
          <a:p>
            <a:pPr lvl="1">
              <a:spcBef>
                <a:spcPct val="0"/>
              </a:spcBef>
            </a:pPr>
            <a:r>
              <a:rPr lang="en-US" sz="2800" dirty="0"/>
              <a:t>Acromegaly results when </a:t>
            </a:r>
            <a:r>
              <a:rPr lang="en-US" sz="2800" dirty="0" err="1"/>
              <a:t>hypersecretion</a:t>
            </a:r>
            <a:r>
              <a:rPr lang="en-US" sz="2800" dirty="0"/>
              <a:t> occurs during adult life.</a:t>
            </a:r>
          </a:p>
        </p:txBody>
      </p:sp>
    </p:spTree>
    <p:extLst>
      <p:ext uri="{BB962C8B-B14F-4D97-AF65-F5344CB8AC3E}">
        <p14:creationId xmlns:p14="http://schemas.microsoft.com/office/powerpoint/2010/main" val="31603205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457200" y="457200"/>
            <a:ext cx="8229600" cy="1447800"/>
          </a:xfrm>
        </p:spPr>
        <p:txBody>
          <a:bodyPr lIns="91440" tIns="45720" rIns="91440" bIns="45720">
            <a:normAutofit/>
          </a:bodyPr>
          <a:lstStyle/>
          <a:p>
            <a:pPr algn="ctr"/>
            <a:r>
              <a:rPr lang="en-US" sz="3200" dirty="0"/>
              <a:t>Clinical Features and Oral Manifestations of Sickle Cell Anemia</a:t>
            </a:r>
          </a:p>
        </p:txBody>
      </p:sp>
      <p:sp>
        <p:nvSpPr>
          <p:cNvPr id="58371" name="Rectangle 3"/>
          <p:cNvSpPr>
            <a:spLocks noGrp="1" noChangeArrowheads="1"/>
          </p:cNvSpPr>
          <p:nvPr>
            <p:ph type="body" idx="4294967295"/>
          </p:nvPr>
        </p:nvSpPr>
        <p:spPr>
          <a:xfrm>
            <a:off x="914400" y="1676400"/>
            <a:ext cx="7315200" cy="4056063"/>
          </a:xfrm>
        </p:spPr>
        <p:txBody>
          <a:bodyPr/>
          <a:lstStyle/>
          <a:p>
            <a:pPr marL="457200" lvl="1" indent="0">
              <a:spcBef>
                <a:spcPct val="0"/>
              </a:spcBef>
              <a:buNone/>
            </a:pPr>
            <a:endParaRPr lang="en-US" dirty="0"/>
          </a:p>
          <a:p>
            <a:pPr>
              <a:spcBef>
                <a:spcPct val="0"/>
              </a:spcBef>
            </a:pPr>
            <a:r>
              <a:rPr lang="en-US" sz="2800" dirty="0"/>
              <a:t>The person has weakness, shortness of breath, fatigue, joint pain, and nausea.</a:t>
            </a:r>
          </a:p>
          <a:p>
            <a:pPr>
              <a:spcBef>
                <a:spcPct val="0"/>
              </a:spcBef>
            </a:pPr>
            <a:r>
              <a:rPr lang="en-US" sz="2800" dirty="0"/>
              <a:t>Radiographic</a:t>
            </a:r>
          </a:p>
          <a:p>
            <a:pPr lvl="1">
              <a:spcBef>
                <a:spcPct val="0"/>
              </a:spcBef>
            </a:pPr>
            <a:r>
              <a:rPr lang="en-US" sz="2800" dirty="0"/>
              <a:t>There is a loss of </a:t>
            </a:r>
            <a:r>
              <a:rPr lang="en-US" sz="2800" dirty="0" err="1"/>
              <a:t>trabeculation</a:t>
            </a:r>
            <a:r>
              <a:rPr lang="en-US" sz="2800" dirty="0"/>
              <a:t>, and large, irregular marrow spaces appear.</a:t>
            </a:r>
          </a:p>
          <a:p>
            <a:pPr lvl="1">
              <a:spcBef>
                <a:spcPct val="0"/>
              </a:spcBef>
            </a:pPr>
            <a:r>
              <a:rPr lang="en-US" sz="2800" dirty="0"/>
              <a:t>A “hair-on-end” pattern may be seen in the skull.</a:t>
            </a:r>
          </a:p>
        </p:txBody>
      </p:sp>
    </p:spTree>
    <p:extLst>
      <p:ext uri="{BB962C8B-B14F-4D97-AF65-F5344CB8AC3E}">
        <p14:creationId xmlns:p14="http://schemas.microsoft.com/office/powerpoint/2010/main" val="42446614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457200" y="381000"/>
            <a:ext cx="8229600" cy="1524000"/>
          </a:xfrm>
        </p:spPr>
        <p:txBody>
          <a:bodyPr lIns="91440" tIns="45720" rIns="91440" bIns="45720">
            <a:normAutofit/>
          </a:bodyPr>
          <a:lstStyle/>
          <a:p>
            <a:pPr algn="ctr"/>
            <a:r>
              <a:rPr lang="en-US" sz="3600" dirty="0"/>
              <a:t>Diagnosis and Treatment of Sickle Cell Anemia</a:t>
            </a:r>
          </a:p>
        </p:txBody>
      </p:sp>
      <p:sp>
        <p:nvSpPr>
          <p:cNvPr id="59395" name="Rectangle 3"/>
          <p:cNvSpPr>
            <a:spLocks noGrp="1" noChangeArrowheads="1"/>
          </p:cNvSpPr>
          <p:nvPr>
            <p:ph type="body" idx="4294967295"/>
          </p:nvPr>
        </p:nvSpPr>
        <p:spPr>
          <a:xfrm>
            <a:off x="914400" y="1676400"/>
            <a:ext cx="7315200" cy="3976688"/>
          </a:xfrm>
        </p:spPr>
        <p:txBody>
          <a:bodyPr/>
          <a:lstStyle/>
          <a:p>
            <a:pPr marL="457200" lvl="1" indent="0">
              <a:spcBef>
                <a:spcPct val="0"/>
              </a:spcBef>
              <a:buNone/>
            </a:pPr>
            <a:endParaRPr lang="en-US" dirty="0"/>
          </a:p>
          <a:p>
            <a:pPr>
              <a:spcBef>
                <a:spcPct val="0"/>
              </a:spcBef>
            </a:pPr>
            <a:r>
              <a:rPr lang="en-US" sz="2800" dirty="0"/>
              <a:t>The sickle-shaped cells may be seen on a blood smear.</a:t>
            </a:r>
          </a:p>
          <a:p>
            <a:pPr lvl="1">
              <a:spcBef>
                <a:spcPct val="0"/>
              </a:spcBef>
            </a:pPr>
            <a:r>
              <a:rPr lang="en-US" sz="2800" dirty="0"/>
              <a:t>The number of red blood cells is usually low, as is the hemoglobin content.</a:t>
            </a:r>
          </a:p>
          <a:p>
            <a:pPr>
              <a:spcBef>
                <a:spcPct val="0"/>
              </a:spcBef>
            </a:pPr>
            <a:r>
              <a:rPr lang="en-US" sz="2800" dirty="0"/>
              <a:t>Treatment is largely supportive, involves administration of oxygen and IV and oral fluid.</a:t>
            </a:r>
          </a:p>
        </p:txBody>
      </p:sp>
    </p:spTree>
    <p:extLst>
      <p:ext uri="{BB962C8B-B14F-4D97-AF65-F5344CB8AC3E}">
        <p14:creationId xmlns:p14="http://schemas.microsoft.com/office/powerpoint/2010/main" val="28983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p:txBody>
          <a:bodyPr lIns="91440" tIns="45720" rIns="91440" bIns="45720"/>
          <a:lstStyle/>
          <a:p>
            <a:pPr algn="ctr"/>
            <a:r>
              <a:rPr lang="en-US" dirty="0"/>
              <a:t>Leukemia</a:t>
            </a:r>
          </a:p>
        </p:txBody>
      </p:sp>
      <p:sp>
        <p:nvSpPr>
          <p:cNvPr id="80899" name="Rectangle 3"/>
          <p:cNvSpPr>
            <a:spLocks noGrp="1" noChangeArrowheads="1"/>
          </p:cNvSpPr>
          <p:nvPr>
            <p:ph type="body" idx="4294967295"/>
          </p:nvPr>
        </p:nvSpPr>
        <p:spPr/>
        <p:txBody>
          <a:bodyPr/>
          <a:lstStyle/>
          <a:p>
            <a:pPr marL="457200" lvl="1" indent="0">
              <a:spcBef>
                <a:spcPct val="0"/>
              </a:spcBef>
              <a:buNone/>
            </a:pPr>
            <a:endParaRPr lang="en-US" dirty="0"/>
          </a:p>
          <a:p>
            <a:pPr>
              <a:spcBef>
                <a:spcPct val="0"/>
              </a:spcBef>
            </a:pPr>
            <a:r>
              <a:rPr lang="en-US" sz="2800" dirty="0"/>
              <a:t>Malignant neoplasms of hematopoietic stem cells</a:t>
            </a:r>
          </a:p>
          <a:p>
            <a:pPr lvl="1">
              <a:spcBef>
                <a:spcPct val="0"/>
              </a:spcBef>
            </a:pPr>
            <a:r>
              <a:rPr lang="en-US" sz="2800" dirty="0"/>
              <a:t>Characterized by an excessive number of abnormal white blood cells in circulating blood</a:t>
            </a:r>
          </a:p>
          <a:p>
            <a:pPr>
              <a:spcBef>
                <a:spcPct val="0"/>
              </a:spcBef>
            </a:pPr>
            <a:r>
              <a:rPr lang="en-US" sz="2800" dirty="0"/>
              <a:t>Unknown cause; some are investigating oncogenic viruses</a:t>
            </a:r>
          </a:p>
          <a:p>
            <a:pPr>
              <a:spcBef>
                <a:spcPct val="0"/>
              </a:spcBef>
            </a:pPr>
            <a:r>
              <a:rPr lang="en-US" sz="2800" dirty="0"/>
              <a:t>There are many different types categorized as to whether they are acute or chronic.</a:t>
            </a:r>
          </a:p>
        </p:txBody>
      </p:sp>
    </p:spTree>
    <p:extLst>
      <p:ext uri="{BB962C8B-B14F-4D97-AF65-F5344CB8AC3E}">
        <p14:creationId xmlns:p14="http://schemas.microsoft.com/office/powerpoint/2010/main" val="15177900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lIns="91440" tIns="45720" rIns="91440" bIns="45720"/>
          <a:lstStyle/>
          <a:p>
            <a:pPr algn="ctr"/>
            <a:r>
              <a:rPr lang="en-US" dirty="0"/>
              <a:t>Acute </a:t>
            </a:r>
            <a:r>
              <a:rPr lang="en-US" dirty="0" err="1"/>
              <a:t>Leukemias</a:t>
            </a:r>
            <a:endParaRPr lang="en-US" dirty="0"/>
          </a:p>
        </p:txBody>
      </p:sp>
      <p:sp>
        <p:nvSpPr>
          <p:cNvPr id="81923" name="Rectangle 3"/>
          <p:cNvSpPr>
            <a:spLocks noGrp="1" noChangeArrowheads="1"/>
          </p:cNvSpPr>
          <p:nvPr>
            <p:ph type="body" idx="4294967295"/>
          </p:nvPr>
        </p:nvSpPr>
        <p:spPr>
          <a:xfrm>
            <a:off x="914400" y="1676400"/>
            <a:ext cx="7315200" cy="4533900"/>
          </a:xfrm>
        </p:spPr>
        <p:txBody>
          <a:bodyPr/>
          <a:lstStyle/>
          <a:p>
            <a:pPr marL="457200" lvl="1" indent="0">
              <a:spcBef>
                <a:spcPct val="0"/>
              </a:spcBef>
              <a:buNone/>
            </a:pPr>
            <a:endParaRPr lang="en-US" dirty="0"/>
          </a:p>
          <a:p>
            <a:pPr>
              <a:spcBef>
                <a:spcPct val="0"/>
              </a:spcBef>
            </a:pPr>
            <a:r>
              <a:rPr lang="en-US" sz="2400" dirty="0"/>
              <a:t>Characterized by very immature cells and a rapidly fatal course if not treated</a:t>
            </a:r>
          </a:p>
          <a:p>
            <a:pPr lvl="1">
              <a:spcBef>
                <a:spcPct val="0"/>
              </a:spcBef>
            </a:pPr>
            <a:r>
              <a:rPr lang="en-US" sz="2400" dirty="0"/>
              <a:t>Acute lymphoblastic leukemia – involves immature lymphocytes</a:t>
            </a:r>
          </a:p>
          <a:p>
            <a:pPr lvl="2">
              <a:spcBef>
                <a:spcPct val="0"/>
              </a:spcBef>
            </a:pPr>
            <a:r>
              <a:rPr lang="en-US" sz="2400" dirty="0"/>
              <a:t>Primarily affects children and young adults</a:t>
            </a:r>
          </a:p>
          <a:p>
            <a:pPr lvl="2">
              <a:spcBef>
                <a:spcPct val="0"/>
              </a:spcBef>
            </a:pPr>
            <a:r>
              <a:rPr lang="en-US" sz="2400" dirty="0"/>
              <a:t>Good prognosis</a:t>
            </a:r>
          </a:p>
          <a:p>
            <a:pPr lvl="1">
              <a:spcBef>
                <a:spcPct val="0"/>
              </a:spcBef>
            </a:pPr>
            <a:r>
              <a:rPr lang="en-US" sz="2400" dirty="0"/>
              <a:t>Acute </a:t>
            </a:r>
            <a:r>
              <a:rPr lang="en-US" sz="2400" dirty="0" err="1"/>
              <a:t>myeloblastic</a:t>
            </a:r>
            <a:r>
              <a:rPr lang="en-US" sz="2400" dirty="0"/>
              <a:t> leukemia – involves immature granulocytes</a:t>
            </a:r>
          </a:p>
          <a:p>
            <a:pPr lvl="2">
              <a:spcBef>
                <a:spcPct val="0"/>
              </a:spcBef>
            </a:pPr>
            <a:r>
              <a:rPr lang="en-US" sz="2400" dirty="0"/>
              <a:t>Primarily affects adolescents and young adults.</a:t>
            </a:r>
          </a:p>
          <a:p>
            <a:pPr lvl="2">
              <a:spcBef>
                <a:spcPct val="0"/>
              </a:spcBef>
            </a:pPr>
            <a:r>
              <a:rPr lang="en-US" sz="2400" dirty="0"/>
              <a:t>Prognosis is not as good.</a:t>
            </a:r>
          </a:p>
        </p:txBody>
      </p:sp>
    </p:spTree>
    <p:extLst>
      <p:ext uri="{BB962C8B-B14F-4D97-AF65-F5344CB8AC3E}">
        <p14:creationId xmlns:p14="http://schemas.microsoft.com/office/powerpoint/2010/main" val="22904375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p:txBody>
          <a:bodyPr lIns="91440" tIns="45720" rIns="91440" bIns="45720"/>
          <a:lstStyle/>
          <a:p>
            <a:pPr algn="ctr"/>
            <a:r>
              <a:rPr lang="en-US" dirty="0"/>
              <a:t>Hemophilia</a:t>
            </a:r>
          </a:p>
        </p:txBody>
      </p:sp>
      <p:sp>
        <p:nvSpPr>
          <p:cNvPr id="102403" name="Rectangle 3"/>
          <p:cNvSpPr>
            <a:spLocks noGrp="1" noChangeArrowheads="1"/>
          </p:cNvSpPr>
          <p:nvPr>
            <p:ph type="body" idx="4294967295"/>
          </p:nvPr>
        </p:nvSpPr>
        <p:spPr>
          <a:xfrm>
            <a:off x="914400" y="1676400"/>
            <a:ext cx="7315200" cy="4572000"/>
          </a:xfrm>
        </p:spPr>
        <p:txBody>
          <a:bodyPr/>
          <a:lstStyle/>
          <a:p>
            <a:pPr marL="457200" lvl="1" indent="0">
              <a:spcBef>
                <a:spcPct val="0"/>
              </a:spcBef>
              <a:buNone/>
            </a:pPr>
            <a:endParaRPr lang="en-US" dirty="0"/>
          </a:p>
          <a:p>
            <a:pPr>
              <a:spcBef>
                <a:spcPct val="0"/>
              </a:spcBef>
            </a:pPr>
            <a:r>
              <a:rPr lang="en-US" sz="2800" dirty="0"/>
              <a:t>A disorder of blood coagulation</a:t>
            </a:r>
          </a:p>
          <a:p>
            <a:pPr lvl="1">
              <a:spcBef>
                <a:spcPct val="0"/>
              </a:spcBef>
            </a:pPr>
            <a:r>
              <a:rPr lang="en-US" sz="2800" dirty="0"/>
              <a:t>Results in severely prolonged clotting time</a:t>
            </a:r>
          </a:p>
          <a:p>
            <a:pPr lvl="1">
              <a:spcBef>
                <a:spcPct val="0"/>
              </a:spcBef>
            </a:pPr>
            <a:r>
              <a:rPr lang="en-US" sz="2800" dirty="0"/>
              <a:t>Due to a deficiency in plasma proteins involved in coagulation</a:t>
            </a:r>
          </a:p>
        </p:txBody>
      </p:sp>
    </p:spTree>
    <p:extLst>
      <p:ext uri="{BB962C8B-B14F-4D97-AF65-F5344CB8AC3E}">
        <p14:creationId xmlns:p14="http://schemas.microsoft.com/office/powerpoint/2010/main" val="32747504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p:txBody>
          <a:bodyPr lIns="91440" tIns="45720" rIns="91440" bIns="45720"/>
          <a:lstStyle/>
          <a:p>
            <a:pPr algn="ctr"/>
            <a:r>
              <a:rPr lang="en-US" dirty="0"/>
              <a:t>Types of Hemophilia</a:t>
            </a:r>
          </a:p>
        </p:txBody>
      </p:sp>
      <p:sp>
        <p:nvSpPr>
          <p:cNvPr id="103427" name="Rectangle 3"/>
          <p:cNvSpPr>
            <a:spLocks noGrp="1" noChangeArrowheads="1"/>
          </p:cNvSpPr>
          <p:nvPr>
            <p:ph type="body" idx="4294967295"/>
          </p:nvPr>
        </p:nvSpPr>
        <p:spPr>
          <a:xfrm>
            <a:off x="914400" y="1676400"/>
            <a:ext cx="7315200" cy="4565650"/>
          </a:xfrm>
        </p:spPr>
        <p:txBody>
          <a:bodyPr/>
          <a:lstStyle/>
          <a:p>
            <a:pPr marL="457200" lvl="1" indent="0">
              <a:spcBef>
                <a:spcPct val="0"/>
              </a:spcBef>
              <a:buNone/>
            </a:pPr>
            <a:endParaRPr lang="en-US" dirty="0"/>
          </a:p>
          <a:p>
            <a:pPr>
              <a:spcBef>
                <a:spcPct val="0"/>
              </a:spcBef>
            </a:pPr>
            <a:r>
              <a:rPr lang="en-US" sz="2400" dirty="0"/>
              <a:t>The two most common types are type A and type B.</a:t>
            </a:r>
          </a:p>
          <a:p>
            <a:pPr lvl="1">
              <a:spcBef>
                <a:spcPct val="0"/>
              </a:spcBef>
            </a:pPr>
            <a:r>
              <a:rPr lang="en-US" sz="2400" dirty="0"/>
              <a:t>Transmitted as X-linked diseases through an unaffected carrier daughter to a son</a:t>
            </a:r>
          </a:p>
          <a:p>
            <a:pPr lvl="2">
              <a:spcBef>
                <a:spcPct val="0"/>
              </a:spcBef>
            </a:pPr>
            <a:r>
              <a:rPr lang="en-US" sz="2400" dirty="0"/>
              <a:t>Type A</a:t>
            </a:r>
          </a:p>
          <a:p>
            <a:pPr lvl="3">
              <a:spcBef>
                <a:spcPct val="0"/>
              </a:spcBef>
            </a:pPr>
            <a:r>
              <a:rPr lang="en-US" sz="2400" dirty="0"/>
              <a:t>Caused by a deficiency of plasma </a:t>
            </a:r>
            <a:r>
              <a:rPr lang="en-US" sz="2400" dirty="0" err="1"/>
              <a:t>thromboplastinogen</a:t>
            </a:r>
            <a:r>
              <a:rPr lang="en-US" sz="2400" dirty="0"/>
              <a:t> or factor VIII</a:t>
            </a:r>
          </a:p>
          <a:p>
            <a:pPr lvl="2">
              <a:spcBef>
                <a:spcPct val="0"/>
              </a:spcBef>
            </a:pPr>
            <a:r>
              <a:rPr lang="en-US" sz="2400" dirty="0"/>
              <a:t>Type B</a:t>
            </a:r>
          </a:p>
          <a:p>
            <a:pPr lvl="3">
              <a:spcBef>
                <a:spcPct val="0"/>
              </a:spcBef>
            </a:pPr>
            <a:r>
              <a:rPr lang="en-US" sz="2400" dirty="0"/>
              <a:t>Christmas disease</a:t>
            </a:r>
          </a:p>
          <a:p>
            <a:pPr lvl="3">
              <a:spcBef>
                <a:spcPct val="0"/>
              </a:spcBef>
            </a:pPr>
            <a:r>
              <a:rPr lang="en-US" sz="2400" dirty="0"/>
              <a:t>Less common, the clotting defect is plasma </a:t>
            </a:r>
            <a:r>
              <a:rPr lang="en-US" sz="2400" dirty="0" err="1"/>
              <a:t>thromboplastin</a:t>
            </a:r>
            <a:r>
              <a:rPr lang="en-US" sz="2400" dirty="0"/>
              <a:t> or factor IX</a:t>
            </a:r>
          </a:p>
        </p:txBody>
      </p:sp>
    </p:spTree>
    <p:extLst>
      <p:ext uri="{BB962C8B-B14F-4D97-AF65-F5344CB8AC3E}">
        <p14:creationId xmlns:p14="http://schemas.microsoft.com/office/powerpoint/2010/main" val="962202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lIns="91440" tIns="45720" rIns="91440" bIns="45720">
            <a:normAutofit fontScale="90000"/>
          </a:bodyPr>
          <a:lstStyle/>
          <a:p>
            <a:pPr algn="ctr"/>
            <a:r>
              <a:rPr lang="en-US" sz="3600" dirty="0">
                <a:cs typeface="Times New Roman" pitchFamily="18" charset="0"/>
              </a:rPr>
              <a:t>Clinical Features and Oral Manifestations of </a:t>
            </a:r>
            <a:r>
              <a:rPr lang="en-US" sz="3600" dirty="0" err="1">
                <a:cs typeface="Times New Roman" pitchFamily="18" charset="0"/>
              </a:rPr>
              <a:t>Hyperpituitarism</a:t>
            </a:r>
            <a:endParaRPr lang="en-US" sz="3600" dirty="0">
              <a:cs typeface="Times New Roman" pitchFamily="18" charset="0"/>
            </a:endParaRPr>
          </a:p>
        </p:txBody>
      </p:sp>
      <p:sp>
        <p:nvSpPr>
          <p:cNvPr id="14339" name="Rectangle 3"/>
          <p:cNvSpPr>
            <a:spLocks noGrp="1" noChangeArrowheads="1"/>
          </p:cNvSpPr>
          <p:nvPr>
            <p:ph type="body" idx="4294967295"/>
          </p:nvPr>
        </p:nvSpPr>
        <p:spPr>
          <a:xfrm>
            <a:off x="914400" y="1676400"/>
            <a:ext cx="7315200" cy="4692650"/>
          </a:xfrm>
        </p:spPr>
        <p:txBody>
          <a:bodyPr/>
          <a:lstStyle/>
          <a:p>
            <a:pPr marL="457200" lvl="1" indent="0">
              <a:spcBef>
                <a:spcPct val="0"/>
              </a:spcBef>
              <a:buNone/>
            </a:pPr>
            <a:endParaRPr lang="en-US" sz="2000" dirty="0"/>
          </a:p>
          <a:p>
            <a:pPr>
              <a:spcBef>
                <a:spcPct val="0"/>
              </a:spcBef>
            </a:pPr>
            <a:r>
              <a:rPr lang="en-US" sz="2400" dirty="0"/>
              <a:t>Affects both men and women, most commonly during the fourth decade of life</a:t>
            </a:r>
          </a:p>
          <a:p>
            <a:pPr lvl="1">
              <a:spcBef>
                <a:spcPct val="0"/>
              </a:spcBef>
            </a:pPr>
            <a:r>
              <a:rPr lang="en-US" sz="2000" dirty="0"/>
              <a:t>Patients experience poor vision, light sensitivity, enlargement of hands and feet, and an increase in rib size.</a:t>
            </a:r>
          </a:p>
          <a:p>
            <a:pPr>
              <a:spcBef>
                <a:spcPct val="0"/>
              </a:spcBef>
            </a:pPr>
            <a:r>
              <a:rPr lang="en-US" sz="2400" dirty="0"/>
              <a:t>Facial changes</a:t>
            </a:r>
          </a:p>
          <a:p>
            <a:pPr lvl="1">
              <a:spcBef>
                <a:spcPct val="0"/>
              </a:spcBef>
            </a:pPr>
            <a:r>
              <a:rPr lang="en-US" sz="2000" dirty="0"/>
              <a:t>Enlargement of maxilla and mandible may cause separation of teeth and malocclusion.</a:t>
            </a:r>
          </a:p>
          <a:p>
            <a:pPr lvl="1">
              <a:spcBef>
                <a:spcPct val="0"/>
              </a:spcBef>
            </a:pPr>
            <a:r>
              <a:rPr lang="en-US" sz="2000" dirty="0"/>
              <a:t>Frontal bossing and an enlargement of nasal bones may lead to deepening of voice.</a:t>
            </a:r>
          </a:p>
          <a:p>
            <a:pPr>
              <a:spcBef>
                <a:spcPct val="0"/>
              </a:spcBef>
            </a:pPr>
            <a:r>
              <a:rPr lang="en-US" sz="2400" dirty="0"/>
              <a:t>Mucosal changes</a:t>
            </a:r>
          </a:p>
          <a:p>
            <a:pPr lvl="1">
              <a:spcBef>
                <a:spcPct val="0"/>
              </a:spcBef>
            </a:pPr>
            <a:r>
              <a:rPr lang="en-US" sz="2000" dirty="0"/>
              <a:t>May have thickened lips and </a:t>
            </a:r>
            <a:r>
              <a:rPr lang="en-US" sz="2000" dirty="0" err="1"/>
              <a:t>macroglossia</a:t>
            </a:r>
            <a:endParaRPr lang="en-US" sz="2000" dirty="0"/>
          </a:p>
        </p:txBody>
      </p:sp>
    </p:spTree>
    <p:extLst>
      <p:ext uri="{BB962C8B-B14F-4D97-AF65-F5344CB8AC3E}">
        <p14:creationId xmlns:p14="http://schemas.microsoft.com/office/powerpoint/2010/main" val="1774402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lIns="91440" tIns="45720" rIns="91440" bIns="45720">
            <a:normAutofit fontScale="90000"/>
          </a:bodyPr>
          <a:lstStyle/>
          <a:p>
            <a:pPr algn="ctr"/>
            <a:r>
              <a:rPr lang="en-US" sz="3600" dirty="0"/>
              <a:t>Diagnosis and Treatment of </a:t>
            </a:r>
            <a:r>
              <a:rPr lang="en-US" sz="3600" dirty="0" err="1"/>
              <a:t>Hyperpituitarism</a:t>
            </a:r>
            <a:endParaRPr lang="en-US" sz="3600" dirty="0"/>
          </a:p>
        </p:txBody>
      </p:sp>
      <p:sp>
        <p:nvSpPr>
          <p:cNvPr id="15363" name="Rectangle 3"/>
          <p:cNvSpPr>
            <a:spLocks noGrp="1" noChangeArrowheads="1"/>
          </p:cNvSpPr>
          <p:nvPr>
            <p:ph type="body" idx="4294967295"/>
          </p:nvPr>
        </p:nvSpPr>
        <p:spPr/>
        <p:txBody>
          <a:bodyPr>
            <a:normAutofit/>
          </a:bodyPr>
          <a:lstStyle/>
          <a:p>
            <a:pPr>
              <a:spcBef>
                <a:spcPct val="0"/>
              </a:spcBef>
            </a:pPr>
            <a:r>
              <a:rPr lang="en-US" sz="2800" dirty="0"/>
              <a:t>Diagnosis involves measurement of growth hormone.</a:t>
            </a:r>
          </a:p>
          <a:p>
            <a:pPr>
              <a:spcBef>
                <a:spcPct val="0"/>
              </a:spcBef>
            </a:pPr>
            <a:r>
              <a:rPr lang="en-US" sz="2800" dirty="0"/>
              <a:t>Treatment often includes pituitary gland surgery.</a:t>
            </a:r>
          </a:p>
        </p:txBody>
      </p:sp>
    </p:spTree>
    <p:extLst>
      <p:ext uri="{BB962C8B-B14F-4D97-AF65-F5344CB8AC3E}">
        <p14:creationId xmlns:p14="http://schemas.microsoft.com/office/powerpoint/2010/main" val="45352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lIns="91440" tIns="45720" rIns="91440" bIns="45720"/>
          <a:lstStyle/>
          <a:p>
            <a:pPr algn="ctr"/>
            <a:r>
              <a:rPr lang="en-US" sz="3600" dirty="0"/>
              <a:t>Hyperthyroidism (Thyrotoxicosis)</a:t>
            </a:r>
          </a:p>
        </p:txBody>
      </p:sp>
      <p:sp>
        <p:nvSpPr>
          <p:cNvPr id="16387" name="Rectangle 3"/>
          <p:cNvSpPr>
            <a:spLocks noGrp="1" noChangeArrowheads="1"/>
          </p:cNvSpPr>
          <p:nvPr>
            <p:ph type="body" idx="4294967295"/>
          </p:nvPr>
        </p:nvSpPr>
        <p:spPr>
          <a:xfrm>
            <a:off x="914400" y="1676400"/>
            <a:ext cx="7315200" cy="4692650"/>
          </a:xfrm>
        </p:spPr>
        <p:txBody>
          <a:bodyPr/>
          <a:lstStyle/>
          <a:p>
            <a:pPr marL="457200" lvl="1" indent="0">
              <a:spcBef>
                <a:spcPct val="0"/>
              </a:spcBef>
              <a:buNone/>
            </a:pPr>
            <a:endParaRPr lang="en-US" dirty="0"/>
          </a:p>
          <a:p>
            <a:pPr>
              <a:spcBef>
                <a:spcPct val="0"/>
              </a:spcBef>
            </a:pPr>
            <a:r>
              <a:rPr lang="en-US" sz="2400" dirty="0"/>
              <a:t>Excess production of thyroid hormone</a:t>
            </a:r>
          </a:p>
          <a:p>
            <a:pPr lvl="1">
              <a:spcBef>
                <a:spcPct val="0"/>
              </a:spcBef>
            </a:pPr>
            <a:r>
              <a:rPr lang="en-US" sz="2400" dirty="0"/>
              <a:t>More common in women than men</a:t>
            </a:r>
          </a:p>
          <a:p>
            <a:pPr lvl="1">
              <a:spcBef>
                <a:spcPct val="0"/>
              </a:spcBef>
            </a:pPr>
            <a:r>
              <a:rPr lang="en-US" sz="2400" dirty="0"/>
              <a:t>The most common cause is Graves disease</a:t>
            </a:r>
          </a:p>
          <a:p>
            <a:pPr lvl="2">
              <a:spcBef>
                <a:spcPct val="0"/>
              </a:spcBef>
            </a:pPr>
            <a:r>
              <a:rPr lang="en-US" sz="2400" dirty="0"/>
              <a:t>Graves disease</a:t>
            </a:r>
          </a:p>
          <a:p>
            <a:pPr lvl="3">
              <a:spcBef>
                <a:spcPct val="0"/>
              </a:spcBef>
            </a:pPr>
            <a:r>
              <a:rPr lang="en-US" sz="2400" dirty="0"/>
              <a:t>Appears to be due to an autoimmune disorder in which a substance is produced that abnormally stimulates the thyroid gland</a:t>
            </a:r>
          </a:p>
          <a:p>
            <a:pPr lvl="1">
              <a:spcBef>
                <a:spcPct val="0"/>
              </a:spcBef>
            </a:pPr>
            <a:r>
              <a:rPr lang="en-US" sz="2400" dirty="0"/>
              <a:t>Other causes include hyperplasia of the gland, benign and malignant tumors of the thyroid, pituitary gland disease, and metastatic tumors.</a:t>
            </a:r>
          </a:p>
        </p:txBody>
      </p:sp>
    </p:spTree>
    <p:extLst>
      <p:ext uri="{BB962C8B-B14F-4D97-AF65-F5344CB8AC3E}">
        <p14:creationId xmlns:p14="http://schemas.microsoft.com/office/powerpoint/2010/main" val="1477752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457200" y="685800"/>
            <a:ext cx="8229600" cy="1219200"/>
          </a:xfrm>
        </p:spPr>
        <p:txBody>
          <a:bodyPr lIns="91440" tIns="45720" rIns="91440" bIns="45720">
            <a:normAutofit/>
          </a:bodyPr>
          <a:lstStyle/>
          <a:p>
            <a:pPr algn="ctr"/>
            <a:r>
              <a:rPr lang="en-US" sz="3600" dirty="0"/>
              <a:t>Clinical Features of </a:t>
            </a:r>
            <a:r>
              <a:rPr lang="en-US" sz="3600" dirty="0" smtClean="0"/>
              <a:t>Hyperthyroidism</a:t>
            </a:r>
            <a:br>
              <a:rPr lang="en-US" sz="3600" dirty="0" smtClean="0"/>
            </a:br>
            <a:endParaRPr lang="en-US" sz="3600" dirty="0"/>
          </a:p>
        </p:txBody>
      </p:sp>
      <p:sp>
        <p:nvSpPr>
          <p:cNvPr id="17411" name="Rectangle 3"/>
          <p:cNvSpPr>
            <a:spLocks noGrp="1" noChangeArrowheads="1"/>
          </p:cNvSpPr>
          <p:nvPr>
            <p:ph type="body" idx="4294967295"/>
          </p:nvPr>
        </p:nvSpPr>
        <p:spPr>
          <a:xfrm>
            <a:off x="914400" y="1676400"/>
            <a:ext cx="7315200" cy="3419475"/>
          </a:xfrm>
        </p:spPr>
        <p:txBody>
          <a:bodyPr/>
          <a:lstStyle/>
          <a:p>
            <a:pPr>
              <a:spcBef>
                <a:spcPct val="0"/>
              </a:spcBef>
            </a:pPr>
            <a:r>
              <a:rPr lang="en-US" sz="2800" dirty="0"/>
              <a:t>Rosy complexion, erythema of the palms, excessive sweating, fine hair, softened nails</a:t>
            </a:r>
          </a:p>
          <a:p>
            <a:pPr lvl="1">
              <a:spcBef>
                <a:spcPct val="0"/>
              </a:spcBef>
            </a:pPr>
            <a:r>
              <a:rPr lang="en-US" sz="2800" dirty="0"/>
              <a:t>The patient may have exophthalmos.</a:t>
            </a:r>
          </a:p>
          <a:p>
            <a:pPr lvl="1">
              <a:spcBef>
                <a:spcPct val="0"/>
              </a:spcBef>
            </a:pPr>
            <a:r>
              <a:rPr lang="en-US" sz="2800" dirty="0"/>
              <a:t>Anxiety, weakness, restlessness, and cardiac problems may also be associated</a:t>
            </a:r>
            <a:r>
              <a:rPr lang="en-US" dirty="0"/>
              <a:t>.</a:t>
            </a:r>
          </a:p>
        </p:txBody>
      </p:sp>
    </p:spTree>
    <p:extLst>
      <p:ext uri="{BB962C8B-B14F-4D97-AF65-F5344CB8AC3E}">
        <p14:creationId xmlns:p14="http://schemas.microsoft.com/office/powerpoint/2010/main" val="723812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lIns="91440" tIns="45720" rIns="91440" bIns="45720"/>
          <a:lstStyle/>
          <a:p>
            <a:pPr algn="ctr"/>
            <a:r>
              <a:rPr lang="en-US" sz="3600" dirty="0"/>
              <a:t>Treatment of Hyperthyroidism</a:t>
            </a:r>
          </a:p>
        </p:txBody>
      </p:sp>
      <p:sp>
        <p:nvSpPr>
          <p:cNvPr id="19459" name="Rectangle 3"/>
          <p:cNvSpPr>
            <a:spLocks noGrp="1" noChangeArrowheads="1"/>
          </p:cNvSpPr>
          <p:nvPr>
            <p:ph type="body" idx="4294967295"/>
          </p:nvPr>
        </p:nvSpPr>
        <p:spPr/>
        <p:txBody>
          <a:bodyPr>
            <a:normAutofit/>
          </a:bodyPr>
          <a:lstStyle/>
          <a:p>
            <a:pPr>
              <a:spcBef>
                <a:spcPct val="0"/>
              </a:spcBef>
            </a:pPr>
            <a:r>
              <a:rPr lang="en-US" sz="2800" dirty="0"/>
              <a:t>May include surgery, medications to suppress thyroid activity, or administration of radioactive iodine </a:t>
            </a:r>
          </a:p>
        </p:txBody>
      </p:sp>
    </p:spTree>
    <p:extLst>
      <p:ext uri="{BB962C8B-B14F-4D97-AF65-F5344CB8AC3E}">
        <p14:creationId xmlns:p14="http://schemas.microsoft.com/office/powerpoint/2010/main" val="710995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lIns="91440" tIns="45720" rIns="91440" bIns="45720"/>
          <a:lstStyle/>
          <a:p>
            <a:pPr algn="ctr"/>
            <a:r>
              <a:rPr lang="en-US" dirty="0"/>
              <a:t>Hypothyroidism</a:t>
            </a:r>
          </a:p>
        </p:txBody>
      </p:sp>
      <p:sp>
        <p:nvSpPr>
          <p:cNvPr id="20483" name="Rectangle 3"/>
          <p:cNvSpPr>
            <a:spLocks noGrp="1" noChangeArrowheads="1"/>
          </p:cNvSpPr>
          <p:nvPr>
            <p:ph type="body" idx="4294967295"/>
          </p:nvPr>
        </p:nvSpPr>
        <p:spPr/>
        <p:txBody>
          <a:bodyPr>
            <a:normAutofit lnSpcReduction="10000"/>
          </a:bodyPr>
          <a:lstStyle/>
          <a:p>
            <a:pPr marL="457200" lvl="1" indent="0">
              <a:spcBef>
                <a:spcPct val="0"/>
              </a:spcBef>
              <a:buNone/>
            </a:pPr>
            <a:endParaRPr lang="en-US" dirty="0"/>
          </a:p>
          <a:p>
            <a:pPr>
              <a:spcBef>
                <a:spcPct val="0"/>
              </a:spcBef>
            </a:pPr>
            <a:r>
              <a:rPr lang="en-US" sz="2800" dirty="0"/>
              <a:t>A decreased output of thyroid hormone</a:t>
            </a:r>
          </a:p>
          <a:p>
            <a:pPr lvl="1">
              <a:spcBef>
                <a:spcPct val="0"/>
              </a:spcBef>
            </a:pPr>
            <a:r>
              <a:rPr lang="en-US" sz="2800" dirty="0"/>
              <a:t>Causes include developmental disturbances, autoimmune disease, iodine deficiency, drugs, and pituitary disease</a:t>
            </a:r>
          </a:p>
          <a:p>
            <a:pPr lvl="1">
              <a:spcBef>
                <a:spcPct val="0"/>
              </a:spcBef>
            </a:pPr>
            <a:r>
              <a:rPr lang="en-US" sz="2800" dirty="0"/>
              <a:t>Cretinism</a:t>
            </a:r>
          </a:p>
          <a:p>
            <a:pPr lvl="2">
              <a:spcBef>
                <a:spcPct val="0"/>
              </a:spcBef>
            </a:pPr>
            <a:r>
              <a:rPr lang="en-US" sz="2800" dirty="0"/>
              <a:t>When it occurs in infancy and childhood</a:t>
            </a:r>
          </a:p>
          <a:p>
            <a:pPr lvl="1">
              <a:spcBef>
                <a:spcPct val="0"/>
              </a:spcBef>
            </a:pPr>
            <a:r>
              <a:rPr lang="en-US" sz="2800" dirty="0"/>
              <a:t>Myxedema</a:t>
            </a:r>
          </a:p>
          <a:p>
            <a:pPr lvl="2">
              <a:spcBef>
                <a:spcPct val="0"/>
              </a:spcBef>
            </a:pPr>
            <a:r>
              <a:rPr lang="en-US" sz="2800" dirty="0"/>
              <a:t>When it occurs in older children and adults</a:t>
            </a:r>
          </a:p>
        </p:txBody>
      </p:sp>
    </p:spTree>
    <p:extLst>
      <p:ext uri="{BB962C8B-B14F-4D97-AF65-F5344CB8AC3E}">
        <p14:creationId xmlns:p14="http://schemas.microsoft.com/office/powerpoint/2010/main" val="2117662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457200" y="533400"/>
            <a:ext cx="8229600" cy="1371600"/>
          </a:xfrm>
        </p:spPr>
        <p:txBody>
          <a:bodyPr lIns="91440" tIns="45720" rIns="91440" bIns="45720"/>
          <a:lstStyle/>
          <a:p>
            <a:pPr algn="ctr"/>
            <a:r>
              <a:rPr lang="en-US" dirty="0"/>
              <a:t>Hypothyroidism (cont.)</a:t>
            </a:r>
          </a:p>
        </p:txBody>
      </p:sp>
      <p:sp>
        <p:nvSpPr>
          <p:cNvPr id="21507" name="Rectangle 3"/>
          <p:cNvSpPr>
            <a:spLocks noGrp="1" noChangeArrowheads="1"/>
          </p:cNvSpPr>
          <p:nvPr>
            <p:ph type="body" idx="4294967295"/>
          </p:nvPr>
        </p:nvSpPr>
        <p:spPr>
          <a:xfrm>
            <a:off x="914400" y="1676400"/>
            <a:ext cx="7315200" cy="3230563"/>
          </a:xfrm>
        </p:spPr>
        <p:txBody>
          <a:bodyPr>
            <a:noAutofit/>
          </a:bodyPr>
          <a:lstStyle/>
          <a:p>
            <a:pPr>
              <a:spcBef>
                <a:spcPct val="0"/>
              </a:spcBef>
            </a:pPr>
            <a:r>
              <a:rPr lang="en-US" sz="3200" dirty="0"/>
              <a:t>Oral manifestations</a:t>
            </a:r>
          </a:p>
          <a:p>
            <a:pPr lvl="1">
              <a:spcBef>
                <a:spcPct val="0"/>
              </a:spcBef>
            </a:pPr>
            <a:r>
              <a:rPr lang="en-US" sz="3200" dirty="0"/>
              <a:t>In infants</a:t>
            </a:r>
          </a:p>
          <a:p>
            <a:pPr lvl="2">
              <a:spcBef>
                <a:spcPct val="0"/>
              </a:spcBef>
            </a:pPr>
            <a:r>
              <a:rPr lang="en-US" sz="3200" dirty="0"/>
              <a:t>Thickened lips, enlarged tongue, and delayed eruption of teeth</a:t>
            </a:r>
          </a:p>
          <a:p>
            <a:pPr lvl="1">
              <a:spcBef>
                <a:spcPct val="0"/>
              </a:spcBef>
            </a:pPr>
            <a:r>
              <a:rPr lang="en-US" sz="3200" dirty="0"/>
              <a:t>In adults</a:t>
            </a:r>
          </a:p>
          <a:p>
            <a:pPr lvl="2">
              <a:spcBef>
                <a:spcPct val="0"/>
              </a:spcBef>
            </a:pPr>
            <a:r>
              <a:rPr lang="en-US" sz="3200" dirty="0"/>
              <a:t>Enlarged tongue</a:t>
            </a:r>
          </a:p>
        </p:txBody>
      </p:sp>
    </p:spTree>
    <p:extLst>
      <p:ext uri="{BB962C8B-B14F-4D97-AF65-F5344CB8AC3E}">
        <p14:creationId xmlns:p14="http://schemas.microsoft.com/office/powerpoint/2010/main" val="731261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Macro">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Macro</Template>
  <TotalTime>37</TotalTime>
  <Words>1080</Words>
  <Application>Microsoft Office PowerPoint</Application>
  <PresentationFormat>On-screen Show (4:3)</PresentationFormat>
  <Paragraphs>145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Macro</vt:lpstr>
      <vt:lpstr>Systemic Disorders </vt:lpstr>
      <vt:lpstr>Hyperpituitarism</vt:lpstr>
      <vt:lpstr>Clinical Features and Oral Manifestations of Hyperpituitarism</vt:lpstr>
      <vt:lpstr>Diagnosis and Treatment of Hyperpituitarism</vt:lpstr>
      <vt:lpstr>Hyperthyroidism (Thyrotoxicosis)</vt:lpstr>
      <vt:lpstr>Clinical Features of Hyperthyroidism </vt:lpstr>
      <vt:lpstr>Treatment of Hyperthyroidism</vt:lpstr>
      <vt:lpstr>Hypothyroidism</vt:lpstr>
      <vt:lpstr>Hypothyroidism (cont.)</vt:lpstr>
      <vt:lpstr>Addison Disease</vt:lpstr>
      <vt:lpstr>Addison Disease (cont.)</vt:lpstr>
      <vt:lpstr>Blood Disorders</vt:lpstr>
      <vt:lpstr>Blood Disorders (cont.)</vt:lpstr>
      <vt:lpstr>Anemia</vt:lpstr>
      <vt:lpstr>Anemia (cont.)</vt:lpstr>
      <vt:lpstr>Iron Deficiency Anemia</vt:lpstr>
      <vt:lpstr>Clinical Features and Oral Manifestations of Iron Deficiency Anemia</vt:lpstr>
      <vt:lpstr>Diagnosis and Treatment of Iron Deficiency Anemia</vt:lpstr>
      <vt:lpstr>Sickle Cell Anemia</vt:lpstr>
      <vt:lpstr>Clinical Features and Oral Manifestations of Sickle Cell Anemia</vt:lpstr>
      <vt:lpstr>Diagnosis and Treatment of Sickle Cell Anemia</vt:lpstr>
      <vt:lpstr>Leukemia</vt:lpstr>
      <vt:lpstr>Acute Leukemias</vt:lpstr>
      <vt:lpstr>Hemophilia</vt:lpstr>
      <vt:lpstr>Types of Hemophilia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Systemic Disorders </dc:title>
  <dc:creator>Owner;Michael Pringle</dc:creator>
  <cp:lastModifiedBy>Owner</cp:lastModifiedBy>
  <cp:revision>5</cp:revision>
  <dcterms:created xsi:type="dcterms:W3CDTF">2011-09-04T08:09:30Z</dcterms:created>
  <dcterms:modified xsi:type="dcterms:W3CDTF">2011-09-04T08:47:01Z</dcterms:modified>
</cp:coreProperties>
</file>